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7"/>
  </p:notesMasterIdLst>
  <p:sldIdLst>
    <p:sldId id="298" r:id="rId2"/>
    <p:sldId id="289" r:id="rId3"/>
    <p:sldId id="278" r:id="rId4"/>
    <p:sldId id="484" r:id="rId5"/>
    <p:sldId id="542" r:id="rId6"/>
    <p:sldId id="543" r:id="rId7"/>
    <p:sldId id="487" r:id="rId8"/>
    <p:sldId id="539" r:id="rId9"/>
    <p:sldId id="491" r:id="rId10"/>
    <p:sldId id="490" r:id="rId11"/>
    <p:sldId id="488" r:id="rId12"/>
    <p:sldId id="364" r:id="rId13"/>
    <p:sldId id="372" r:id="rId14"/>
    <p:sldId id="441" r:id="rId15"/>
    <p:sldId id="358" r:id="rId16"/>
    <p:sldId id="360" r:id="rId17"/>
    <p:sldId id="367" r:id="rId18"/>
    <p:sldId id="363" r:id="rId19"/>
    <p:sldId id="369" r:id="rId20"/>
    <p:sldId id="359" r:id="rId21"/>
    <p:sldId id="442" r:id="rId22"/>
    <p:sldId id="509" r:id="rId23"/>
    <p:sldId id="536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9" r:id="rId42"/>
    <p:sldId id="530" r:id="rId43"/>
    <p:sldId id="531" r:id="rId44"/>
    <p:sldId id="532" r:id="rId45"/>
    <p:sldId id="404" r:id="rId46"/>
    <p:sldId id="405" r:id="rId47"/>
    <p:sldId id="426" r:id="rId48"/>
    <p:sldId id="427" r:id="rId49"/>
    <p:sldId id="407" r:id="rId50"/>
    <p:sldId id="450" r:id="rId51"/>
    <p:sldId id="451" r:id="rId52"/>
    <p:sldId id="452" r:id="rId53"/>
    <p:sldId id="453" r:id="rId54"/>
    <p:sldId id="408" r:id="rId55"/>
    <p:sldId id="449" r:id="rId56"/>
    <p:sldId id="411" r:id="rId57"/>
    <p:sldId id="431" r:id="rId58"/>
    <p:sldId id="433" r:id="rId59"/>
    <p:sldId id="446" r:id="rId60"/>
    <p:sldId id="533" r:id="rId61"/>
    <p:sldId id="412" r:id="rId62"/>
    <p:sldId id="435" r:id="rId63"/>
    <p:sldId id="445" r:id="rId64"/>
    <p:sldId id="437" r:id="rId65"/>
    <p:sldId id="414" r:id="rId66"/>
    <p:sldId id="473" r:id="rId67"/>
    <p:sldId id="448" r:id="rId68"/>
    <p:sldId id="416" r:id="rId69"/>
    <p:sldId id="439" r:id="rId70"/>
    <p:sldId id="474" r:id="rId71"/>
    <p:sldId id="541" r:id="rId72"/>
    <p:sldId id="443" r:id="rId73"/>
    <p:sldId id="475" r:id="rId74"/>
    <p:sldId id="419" r:id="rId75"/>
    <p:sldId id="480" r:id="rId76"/>
    <p:sldId id="478" r:id="rId77"/>
    <p:sldId id="476" r:id="rId78"/>
    <p:sldId id="492" r:id="rId79"/>
    <p:sldId id="493" r:id="rId80"/>
    <p:sldId id="540" r:id="rId81"/>
    <p:sldId id="494" r:id="rId82"/>
    <p:sldId id="495" r:id="rId83"/>
    <p:sldId id="496" r:id="rId84"/>
    <p:sldId id="497" r:id="rId85"/>
    <p:sldId id="534" r:id="rId86"/>
    <p:sldId id="498" r:id="rId87"/>
    <p:sldId id="537" r:id="rId88"/>
    <p:sldId id="500" r:id="rId89"/>
    <p:sldId id="501" r:id="rId90"/>
    <p:sldId id="502" r:id="rId91"/>
    <p:sldId id="503" r:id="rId92"/>
    <p:sldId id="505" r:id="rId93"/>
    <p:sldId id="506" r:id="rId94"/>
    <p:sldId id="507" r:id="rId95"/>
    <p:sldId id="508" r:id="rId96"/>
  </p:sldIdLst>
  <p:sldSz cx="12192000" cy="6858000"/>
  <p:notesSz cx="6858000" cy="9144000"/>
  <p:embeddedFontLst>
    <p:embeddedFont>
      <p:font typeface="Cambria Math" panose="02040503050406030204" pitchFamily="18" charset="0"/>
      <p:regular r:id="rId98"/>
    </p:embeddedFont>
    <p:embeddedFont>
      <p:font typeface="a고딕13" panose="02020600000000000000" pitchFamily="18" charset="-127"/>
      <p:regular r:id="rId99"/>
    </p:embeddedFont>
    <p:embeddedFont>
      <p:font typeface="a시월구일굴림3" panose="02020600000000000000" pitchFamily="18" charset="-127"/>
      <p:regular r:id="rId100"/>
    </p:embeddedFont>
    <p:embeddedFont>
      <p:font typeface="a시월구일굴림2" panose="02020600000000000000" pitchFamily="18" charset="-127"/>
      <p:regular r:id="rId101"/>
    </p:embeddedFont>
    <p:embeddedFont>
      <p:font typeface="a고딕16" panose="02020600000000000000" pitchFamily="18" charset="-127"/>
      <p:regular r:id="rId102"/>
    </p:embeddedFont>
    <p:embeddedFont>
      <p:font typeface="A고딕15" panose="02020600000000000000" pitchFamily="18" charset="-127"/>
      <p:regular r:id="rId103"/>
    </p:embeddedFont>
    <p:embeddedFont>
      <p:font typeface="A고딕15" panose="02020600000000000000" pitchFamily="18" charset="-127"/>
      <p:regular r:id="rId103"/>
    </p:embeddedFont>
    <p:embeddedFont>
      <p:font typeface="a타이틀고딕3" panose="02020600000000000000" pitchFamily="18" charset="-127"/>
      <p:regular r:id="rId104"/>
    </p:embeddedFont>
    <p:embeddedFont>
      <p:font typeface="맑은 고딕" panose="020B0503020000020004" pitchFamily="50" charset="-127"/>
      <p:regular r:id="rId105"/>
      <p:bold r:id="rId106"/>
    </p:embeddedFont>
    <p:embeddedFont>
      <p:font typeface="a로케트" panose="02020600000000000000" pitchFamily="18" charset="-127"/>
      <p:regular r:id="rId107"/>
    </p:embeddedFont>
    <p:embeddedFont>
      <p:font typeface="a고딕14" panose="02020600000000000000" pitchFamily="18" charset="-127"/>
      <p:regular r:id="rId108"/>
    </p:embeddedFont>
    <p:embeddedFont>
      <p:font typeface="a드림고딕5" panose="02020600000000000000" pitchFamily="18" charset="-127"/>
      <p:regular r:id="rId109"/>
    </p:embeddedFont>
    <p:embeddedFont>
      <p:font typeface="a드림고딕6" panose="02020600000000000000" pitchFamily="18" charset="-127"/>
      <p:regular r:id="rId110"/>
    </p:embeddedFont>
    <p:embeddedFont>
      <p:font typeface="a고딕17" panose="02020600000000000000" pitchFamily="18" charset="-127"/>
      <p:regular r:id="rId1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CE515A0-CED6-4BE1-9776-1E8E47F5DBF6}">
          <p14:sldIdLst>
            <p14:sldId id="298"/>
            <p14:sldId id="289"/>
            <p14:sldId id="278"/>
            <p14:sldId id="484"/>
            <p14:sldId id="542"/>
            <p14:sldId id="543"/>
            <p14:sldId id="487"/>
            <p14:sldId id="539"/>
            <p14:sldId id="491"/>
            <p14:sldId id="490"/>
            <p14:sldId id="488"/>
            <p14:sldId id="364"/>
            <p14:sldId id="372"/>
            <p14:sldId id="441"/>
            <p14:sldId id="358"/>
            <p14:sldId id="360"/>
            <p14:sldId id="367"/>
            <p14:sldId id="363"/>
            <p14:sldId id="369"/>
            <p14:sldId id="359"/>
            <p14:sldId id="442"/>
            <p14:sldId id="509"/>
            <p14:sldId id="536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9"/>
            <p14:sldId id="530"/>
            <p14:sldId id="531"/>
            <p14:sldId id="532"/>
            <p14:sldId id="404"/>
            <p14:sldId id="405"/>
            <p14:sldId id="426"/>
            <p14:sldId id="427"/>
            <p14:sldId id="407"/>
            <p14:sldId id="450"/>
            <p14:sldId id="451"/>
            <p14:sldId id="452"/>
            <p14:sldId id="453"/>
            <p14:sldId id="408"/>
            <p14:sldId id="449"/>
            <p14:sldId id="411"/>
            <p14:sldId id="431"/>
            <p14:sldId id="433"/>
            <p14:sldId id="446"/>
            <p14:sldId id="533"/>
            <p14:sldId id="412"/>
            <p14:sldId id="435"/>
            <p14:sldId id="445"/>
            <p14:sldId id="437"/>
            <p14:sldId id="414"/>
            <p14:sldId id="473"/>
            <p14:sldId id="448"/>
            <p14:sldId id="416"/>
            <p14:sldId id="439"/>
            <p14:sldId id="474"/>
            <p14:sldId id="541"/>
            <p14:sldId id="443"/>
            <p14:sldId id="475"/>
            <p14:sldId id="419"/>
            <p14:sldId id="480"/>
            <p14:sldId id="478"/>
            <p14:sldId id="476"/>
            <p14:sldId id="492"/>
            <p14:sldId id="493"/>
            <p14:sldId id="540"/>
            <p14:sldId id="494"/>
            <p14:sldId id="495"/>
            <p14:sldId id="496"/>
            <p14:sldId id="497"/>
            <p14:sldId id="534"/>
            <p14:sldId id="498"/>
            <p14:sldId id="537"/>
            <p14:sldId id="500"/>
            <p14:sldId id="501"/>
            <p14:sldId id="502"/>
            <p14:sldId id="503"/>
            <p14:sldId id="505"/>
            <p14:sldId id="506"/>
            <p14:sldId id="507"/>
            <p14:sldId id="50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B050"/>
    <a:srgbClr val="006584"/>
    <a:srgbClr val="DEEBF7"/>
    <a:srgbClr val="FFFF00"/>
    <a:srgbClr val="FF8181"/>
    <a:srgbClr val="9DC3E6"/>
    <a:srgbClr val="FF7171"/>
    <a:srgbClr val="FF5050"/>
    <a:srgbClr val="21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 autoAdjust="0"/>
    <p:restoredTop sz="96059" autoAdjust="0"/>
  </p:normalViewPr>
  <p:slideViewPr>
    <p:cSldViewPr>
      <p:cViewPr varScale="1">
        <p:scale>
          <a:sx n="85" d="100"/>
          <a:sy n="85" d="100"/>
        </p:scale>
        <p:origin x="108" y="51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3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춘천시 관광지 방문객 수(천명)</c:v>
                </c:pt>
              </c:strCache>
            </c:strRef>
          </c:tx>
          <c:spPr>
            <a:solidFill>
              <a:srgbClr val="009FE3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11194</c:v>
                </c:pt>
                <c:pt idx="1">
                  <c:v>11786</c:v>
                </c:pt>
                <c:pt idx="2">
                  <c:v>11261</c:v>
                </c:pt>
                <c:pt idx="3">
                  <c:v>12917</c:v>
                </c:pt>
                <c:pt idx="4">
                  <c:v>12228</c:v>
                </c:pt>
                <c:pt idx="5">
                  <c:v>10938</c:v>
                </c:pt>
                <c:pt idx="6">
                  <c:v>11453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43"/>
        <c:axId val="1950951504"/>
        <c:axId val="1950950416"/>
      </c:barChart>
      <c:catAx>
        <c:axId val="19509515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+mn-cs"/>
              </a:defRPr>
            </a:pPr>
            <a:endParaRPr lang="ko-KR"/>
          </a:p>
        </c:txPr>
        <c:crossAx val="1950950416"/>
        <c:crosses val="autoZero"/>
        <c:auto val="1"/>
        <c:lblAlgn val="ctr"/>
        <c:lblOffset val="100"/>
        <c:noMultiLvlLbl val="0"/>
      </c:catAx>
      <c:valAx>
        <c:axId val="195095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+mn-cs"/>
              </a:defRPr>
            </a:pPr>
            <a:endParaRPr lang="ko-KR"/>
          </a:p>
        </c:txPr>
        <c:crossAx val="195095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+mn-cs"/>
              </a:defRPr>
            </a:pPr>
            <a:endParaRPr lang="ko-K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춘천시 관광지 방문객 수(천명)</c:v>
                </c:pt>
              </c:strCache>
            </c:strRef>
          </c:tx>
          <c:spPr>
            <a:solidFill>
              <a:srgbClr val="009FE3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11194</c:v>
                </c:pt>
                <c:pt idx="1">
                  <c:v>11786</c:v>
                </c:pt>
                <c:pt idx="2">
                  <c:v>11261</c:v>
                </c:pt>
                <c:pt idx="3">
                  <c:v>12917</c:v>
                </c:pt>
                <c:pt idx="4">
                  <c:v>12228</c:v>
                </c:pt>
                <c:pt idx="5">
                  <c:v>10938</c:v>
                </c:pt>
                <c:pt idx="6">
                  <c:v>11453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43"/>
        <c:axId val="1950945520"/>
        <c:axId val="1950947152"/>
      </c:barChart>
      <c:catAx>
        <c:axId val="1950945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+mn-cs"/>
              </a:defRPr>
            </a:pPr>
            <a:endParaRPr lang="ko-KR"/>
          </a:p>
        </c:txPr>
        <c:crossAx val="1950947152"/>
        <c:crosses val="autoZero"/>
        <c:auto val="1"/>
        <c:lblAlgn val="ctr"/>
        <c:lblOffset val="100"/>
        <c:noMultiLvlLbl val="0"/>
      </c:catAx>
      <c:valAx>
        <c:axId val="195094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+mn-cs"/>
              </a:defRPr>
            </a:pPr>
            <a:endParaRPr lang="ko-KR"/>
          </a:p>
        </c:txPr>
        <c:crossAx val="1950945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+mn-cs"/>
              </a:defRPr>
            </a:pPr>
            <a:endParaRPr lang="ko-K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DA3CA-8C06-4C6C-BCCC-5D3B8532BBB8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78D8E-EF53-45D1-B86C-0168A9BD8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7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353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654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751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90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032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244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6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35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0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41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5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62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9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5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023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53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91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1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62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39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31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74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007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230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33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968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42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36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48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292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1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732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431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16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53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19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340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628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7485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2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9095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2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875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176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9258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3407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04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978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17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613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047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923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29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32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4997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166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8196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385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0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999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745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709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559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6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9646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813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3235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473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1008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337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1276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793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5340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869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7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160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659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244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894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3779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9938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977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702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195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7783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58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380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142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895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0417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7850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544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8D8E-EF53-45D1-B86C-0168A9BD8D07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8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4274" y="1633634"/>
            <a:ext cx="10783452" cy="17953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6000" spc="100" dirty="0" smtClean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‘</a:t>
            </a:r>
            <a:r>
              <a:rPr lang="ko-KR" altLang="en-US" sz="6000" spc="100" dirty="0" smtClean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 과제 </a:t>
            </a:r>
            <a:r>
              <a:rPr lang="en-US" altLang="ko-KR" sz="6000" spc="100" dirty="0" smtClean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2’</a:t>
            </a:r>
            <a:r>
              <a:rPr lang="ko-KR" altLang="en-US" sz="6000" spc="100" dirty="0" smtClean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6000" spc="100" dirty="0" smtClean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</a:t>
            </a:r>
            <a:r>
              <a:rPr lang="ko-KR" altLang="en-US" sz="6000" spc="100" dirty="0" smtClean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조 발표</a:t>
            </a:r>
            <a:endParaRPr lang="en-US" altLang="ko-KR" sz="6000" spc="100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r>
              <a:rPr lang="ko-KR" altLang="en-US" sz="3200" spc="100" dirty="0">
                <a:solidFill>
                  <a:srgbClr val="626674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 </a:t>
            </a:r>
            <a:r>
              <a:rPr lang="ko-KR" altLang="en-US" sz="3200" spc="100" dirty="0">
                <a:solidFill>
                  <a:srgbClr val="62667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김우진</a:t>
            </a:r>
            <a:r>
              <a:rPr lang="en-US" altLang="ko-KR" sz="3200" spc="100" dirty="0">
                <a:solidFill>
                  <a:srgbClr val="62667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3200" spc="100" dirty="0">
                <a:solidFill>
                  <a:srgbClr val="62667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김주형</a:t>
            </a:r>
            <a:r>
              <a:rPr lang="en-US" altLang="ko-KR" sz="3200" spc="100" dirty="0">
                <a:solidFill>
                  <a:srgbClr val="62667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3200" spc="100" dirty="0">
                <a:solidFill>
                  <a:srgbClr val="62667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남영훈</a:t>
            </a:r>
            <a:r>
              <a:rPr lang="en-US" altLang="ko-KR" sz="3200" spc="100" dirty="0">
                <a:solidFill>
                  <a:srgbClr val="62667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3200" spc="100" dirty="0">
                <a:solidFill>
                  <a:srgbClr val="62667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선우지훈</a:t>
            </a:r>
            <a:r>
              <a:rPr lang="en-US" altLang="ko-KR" sz="3200" spc="100" dirty="0">
                <a:solidFill>
                  <a:srgbClr val="62667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3200" spc="100" dirty="0">
                <a:solidFill>
                  <a:srgbClr val="62667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임태건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43E2A4A-EBFF-4B50-811F-AC6759C823A9}"/>
              </a:ext>
            </a:extLst>
          </p:cNvPr>
          <p:cNvSpPr/>
          <p:nvPr/>
        </p:nvSpPr>
        <p:spPr>
          <a:xfrm>
            <a:off x="0" y="5732014"/>
            <a:ext cx="12192000" cy="114069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77E6FBA0-E323-4B15-879E-900553334A8D}"/>
              </a:ext>
            </a:extLst>
          </p:cNvPr>
          <p:cNvSpPr/>
          <p:nvPr/>
        </p:nvSpPr>
        <p:spPr>
          <a:xfrm>
            <a:off x="1055440" y="1124744"/>
            <a:ext cx="2815731" cy="397164"/>
          </a:xfrm>
          <a:prstGeom prst="round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탐색적 자료분석 및 실습</a:t>
            </a:r>
          </a:p>
        </p:txBody>
      </p:sp>
    </p:spTree>
    <p:extLst>
      <p:ext uri="{BB962C8B-B14F-4D97-AF65-F5344CB8AC3E}">
        <p14:creationId xmlns:p14="http://schemas.microsoft.com/office/powerpoint/2010/main" val="240498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EE76C61-5E3E-405E-B1F4-73CF0C068F85}"/>
              </a:ext>
            </a:extLst>
          </p:cNvPr>
          <p:cNvSpPr/>
          <p:nvPr/>
        </p:nvSpPr>
        <p:spPr>
          <a:xfrm>
            <a:off x="449623" y="4615889"/>
            <a:ext cx="5171341" cy="1189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 달 춘천 행정구역 내 역에서 하차한 승객 수에 대한 정보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국토교통부 </a:t>
            </a:r>
            <a:r>
              <a:rPr lang="en-US" altLang="ko-KR" sz="15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KRiC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철도통계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데이터 기간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2016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~ 2020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12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62324" y="2081973"/>
          <a:ext cx="5171340" cy="23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2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6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</a:t>
                      </a:r>
                      <a:r>
                        <a:rPr lang="ko-KR" altLang="en-US" sz="1700" b="0" dirty="0" err="1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변수명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Year_month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날짜 변수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(“YYYYMM”)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ITX_count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‘ITX’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하차 승객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GC_count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‘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경춘선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하차 승객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6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Sum_train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ITX,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경춘선 전철의 </a:t>
                      </a:r>
                      <a:endParaRPr lang="en-US" altLang="ko-KR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하차 승객 수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746AB10A-FF8A-451F-8B9F-EF0999DA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3061"/>
              </p:ext>
            </p:extLst>
          </p:nvPr>
        </p:nvGraphicFramePr>
        <p:xfrm>
          <a:off x="6576386" y="2068976"/>
          <a:ext cx="5171340" cy="2367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55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097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</a:t>
                      </a:r>
                      <a:r>
                        <a:rPr lang="ko-KR" altLang="en-US" sz="1700" b="0" dirty="0" err="1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변수명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Year_month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날짜 변수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(“YYYYMM”)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관광지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1, 2,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‘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춘천시 관광지 입장객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’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332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 smtClean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Sum_travel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관광지 입장객 수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CAB242D-E02D-4AEC-A0B9-0699E8621092}"/>
              </a:ext>
            </a:extLst>
          </p:cNvPr>
          <p:cNvSpPr/>
          <p:nvPr/>
        </p:nvSpPr>
        <p:spPr>
          <a:xfrm>
            <a:off x="6545637" y="4615889"/>
            <a:ext cx="5189389" cy="1189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 달 춘천 행정구역 내 </a:t>
            </a:r>
            <a:r>
              <a:rPr lang="ko-KR" altLang="en-US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관광지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입장객 수에 대한 정보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문화체육관광부 관광지식정보시스템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데이터 기간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2016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~ 2020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12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E9D5A0-1FB0-408D-85A2-7A784EBF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898" y="5984564"/>
            <a:ext cx="1814766" cy="50965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0231876-0432-4AD7-AC5F-97A1F82E3DB9}"/>
              </a:ext>
            </a:extLst>
          </p:cNvPr>
          <p:cNvGrpSpPr/>
          <p:nvPr/>
        </p:nvGrpSpPr>
        <p:grpSpPr>
          <a:xfrm>
            <a:off x="9676709" y="5972322"/>
            <a:ext cx="2107923" cy="534143"/>
            <a:chOff x="4242499" y="5357410"/>
            <a:chExt cx="2203500" cy="55836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86120B1-0B75-4AAC-A3DA-954442B8D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427"/>
            <a:stretch/>
          </p:blipFill>
          <p:spPr>
            <a:xfrm>
              <a:off x="4821329" y="5361620"/>
              <a:ext cx="1624670" cy="51247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00CBCD3D-4CD2-4BBA-99EC-2F9E3913E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2499" y="5357410"/>
              <a:ext cx="540350" cy="55836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865BAE-DB1E-4252-B6FA-C5E12037D904}"/>
              </a:ext>
            </a:extLst>
          </p:cNvPr>
          <p:cNvSpPr/>
          <p:nvPr/>
        </p:nvSpPr>
        <p:spPr>
          <a:xfrm>
            <a:off x="146826" y="1330857"/>
            <a:ext cx="4437006" cy="630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 1. </a:t>
            </a:r>
            <a:r>
              <a:rPr lang="ko-KR" altLang="en-US" sz="2200" dirty="0" err="1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역별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여객수송실적 </a:t>
            </a:r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월</a:t>
            </a:r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)</a:t>
            </a:r>
            <a:endParaRPr lang="ko-KR" altLang="en-US" sz="22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BA1C4F3-B366-4C0A-BD5D-FFCE957F3D7A}"/>
              </a:ext>
            </a:extLst>
          </p:cNvPr>
          <p:cNvSpPr/>
          <p:nvPr/>
        </p:nvSpPr>
        <p:spPr>
          <a:xfrm>
            <a:off x="6168008" y="1330857"/>
            <a:ext cx="4859638" cy="630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 2. 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전국 주요관광지점 입장객 </a:t>
            </a:r>
            <a:r>
              <a:rPr lang="ko-KR" altLang="en-US" sz="22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통계</a:t>
            </a:r>
            <a:endParaRPr lang="ko-KR" altLang="en-US" sz="22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25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FB2AF40-CF0A-4FE4-A9FD-5007C7178532}"/>
              </a:ext>
            </a:extLst>
          </p:cNvPr>
          <p:cNvSpPr/>
          <p:nvPr/>
        </p:nvSpPr>
        <p:spPr>
          <a:xfrm>
            <a:off x="335360" y="1951743"/>
            <a:ext cx="11593288" cy="2629465"/>
          </a:xfrm>
          <a:prstGeom prst="rect">
            <a:avLst/>
          </a:prstGeom>
          <a:solidFill>
            <a:srgbClr val="E9E5DA"/>
          </a:solidFill>
          <a:ln w="635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EE76C61-5E3E-405E-B1F4-73CF0C068F85}"/>
              </a:ext>
            </a:extLst>
          </p:cNvPr>
          <p:cNvSpPr/>
          <p:nvPr/>
        </p:nvSpPr>
        <p:spPr>
          <a:xfrm>
            <a:off x="449623" y="4615889"/>
            <a:ext cx="5171341" cy="1189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 달 춘천 행정구역 내 역에서 하차한 승객 수에 대한 정보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국토교통부 </a:t>
            </a:r>
            <a:r>
              <a:rPr lang="en-US" altLang="ko-KR" sz="15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KRiC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철도통계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데이터 기간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2016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~ 2020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12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7759"/>
              </p:ext>
            </p:extLst>
          </p:nvPr>
        </p:nvGraphicFramePr>
        <p:xfrm>
          <a:off x="462324" y="2081973"/>
          <a:ext cx="5171340" cy="23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2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6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</a:t>
                      </a:r>
                      <a:r>
                        <a:rPr lang="ko-KR" altLang="en-US" sz="1700" b="0" dirty="0" err="1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변수명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Year_month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날짜 변수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(“YYYYMM”)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ITX_count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‘ITX’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하차 승객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GC_count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‘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경춘선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하차 승객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6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Sum_train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ITX,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경춘선 전철의 </a:t>
                      </a:r>
                      <a:endParaRPr lang="en-US" altLang="ko-KR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하차 승객 수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746AB10A-FF8A-451F-8B9F-EF0999DA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98385"/>
              </p:ext>
            </p:extLst>
          </p:nvPr>
        </p:nvGraphicFramePr>
        <p:xfrm>
          <a:off x="6576386" y="2068976"/>
          <a:ext cx="5171340" cy="2367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55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097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</a:t>
                      </a:r>
                      <a:r>
                        <a:rPr lang="ko-KR" altLang="en-US" sz="1700" b="0" dirty="0" err="1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변수명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Year_month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날짜 변수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(“YYYYMM”)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관광지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1, 2,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‘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춘천시 관광지 입장객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’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332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 smtClean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Sum_travel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관광지 입장객 수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CAB242D-E02D-4AEC-A0B9-0699E8621092}"/>
              </a:ext>
            </a:extLst>
          </p:cNvPr>
          <p:cNvSpPr/>
          <p:nvPr/>
        </p:nvSpPr>
        <p:spPr>
          <a:xfrm>
            <a:off x="6545637" y="4615889"/>
            <a:ext cx="5189389" cy="1189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 달 춘천 행정구역 내 </a:t>
            </a:r>
            <a:r>
              <a:rPr lang="ko-KR" altLang="en-US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관광지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입장객 수에 대한 정보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문화체육관광부 관광지식정보시스템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데이터 기간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2016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~ 2020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12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E9D5A0-1FB0-408D-85A2-7A784EBF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898" y="5984564"/>
            <a:ext cx="1814766" cy="50965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0231876-0432-4AD7-AC5F-97A1F82E3DB9}"/>
              </a:ext>
            </a:extLst>
          </p:cNvPr>
          <p:cNvGrpSpPr/>
          <p:nvPr/>
        </p:nvGrpSpPr>
        <p:grpSpPr>
          <a:xfrm>
            <a:off x="9676709" y="5972322"/>
            <a:ext cx="2107923" cy="534143"/>
            <a:chOff x="4242499" y="5357410"/>
            <a:chExt cx="2203500" cy="55836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86120B1-0B75-4AAC-A3DA-954442B8D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427"/>
            <a:stretch/>
          </p:blipFill>
          <p:spPr>
            <a:xfrm>
              <a:off x="4821329" y="5361620"/>
              <a:ext cx="1624670" cy="51247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00CBCD3D-4CD2-4BBA-99EC-2F9E3913E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2499" y="5357410"/>
              <a:ext cx="540350" cy="55836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BE0EC18-B8DF-4B56-AC6A-00A642FBFC45}"/>
              </a:ext>
            </a:extLst>
          </p:cNvPr>
          <p:cNvSpPr/>
          <p:nvPr/>
        </p:nvSpPr>
        <p:spPr>
          <a:xfrm>
            <a:off x="462324" y="2533202"/>
            <a:ext cx="516499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FC03C778-C1B5-405C-AD6D-66E9BA696564}"/>
              </a:ext>
            </a:extLst>
          </p:cNvPr>
          <p:cNvSpPr/>
          <p:nvPr/>
        </p:nvSpPr>
        <p:spPr>
          <a:xfrm>
            <a:off x="6576809" y="2533202"/>
            <a:ext cx="516499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865BAE-DB1E-4252-B6FA-C5E12037D904}"/>
              </a:ext>
            </a:extLst>
          </p:cNvPr>
          <p:cNvSpPr/>
          <p:nvPr/>
        </p:nvSpPr>
        <p:spPr>
          <a:xfrm>
            <a:off x="146826" y="1330857"/>
            <a:ext cx="4437006" cy="630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 1. </a:t>
            </a:r>
            <a:r>
              <a:rPr lang="ko-KR" altLang="en-US" sz="2200" dirty="0" err="1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역별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여객수송실적 </a:t>
            </a:r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월</a:t>
            </a:r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)</a:t>
            </a:r>
            <a:endParaRPr lang="ko-KR" altLang="en-US" sz="22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BA1C4F3-B366-4C0A-BD5D-FFCE957F3D7A}"/>
              </a:ext>
            </a:extLst>
          </p:cNvPr>
          <p:cNvSpPr/>
          <p:nvPr/>
        </p:nvSpPr>
        <p:spPr>
          <a:xfrm>
            <a:off x="6168008" y="1330857"/>
            <a:ext cx="4859638" cy="630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 2. 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전국 주요관광지점 입장객 </a:t>
            </a:r>
            <a:r>
              <a:rPr lang="ko-KR" altLang="en-US" sz="22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통계</a:t>
            </a:r>
            <a:endParaRPr lang="ko-KR" altLang="en-US" sz="22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29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FB2AF40-CF0A-4FE4-A9FD-5007C7178532}"/>
              </a:ext>
            </a:extLst>
          </p:cNvPr>
          <p:cNvSpPr/>
          <p:nvPr/>
        </p:nvSpPr>
        <p:spPr>
          <a:xfrm>
            <a:off x="335360" y="1951743"/>
            <a:ext cx="11593288" cy="2629465"/>
          </a:xfrm>
          <a:prstGeom prst="rect">
            <a:avLst/>
          </a:prstGeom>
          <a:solidFill>
            <a:srgbClr val="E9E5DA"/>
          </a:solidFill>
          <a:ln w="635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EE76C61-5E3E-405E-B1F4-73CF0C068F85}"/>
              </a:ext>
            </a:extLst>
          </p:cNvPr>
          <p:cNvSpPr/>
          <p:nvPr/>
        </p:nvSpPr>
        <p:spPr>
          <a:xfrm>
            <a:off x="449623" y="4615889"/>
            <a:ext cx="5171341" cy="1189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 달 춘천 행정구역 내 역에서 하차한 승객 수에 대한 정보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국토교통부 </a:t>
            </a:r>
            <a:r>
              <a:rPr lang="en-US" altLang="ko-KR" sz="15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KRiC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철도통계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데이터 기간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2016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~ 2020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12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140771"/>
              </p:ext>
            </p:extLst>
          </p:nvPr>
        </p:nvGraphicFramePr>
        <p:xfrm>
          <a:off x="462324" y="2081973"/>
          <a:ext cx="5171340" cy="23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2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6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</a:t>
                      </a:r>
                      <a:r>
                        <a:rPr lang="ko-KR" altLang="en-US" sz="1700" b="0" dirty="0" err="1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변수명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Year_month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날짜 변수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(“YYYYMM”)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ITX_count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‘ITX’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하차 승객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GC_count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‘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경춘선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하차 승객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6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highlight>
                            <a:srgbClr val="FFFF00"/>
                          </a:highlight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Sum_train</a:t>
                      </a:r>
                      <a:endParaRPr lang="ko-KR" altLang="en-US" sz="1600" dirty="0">
                        <a:highlight>
                          <a:srgbClr val="FFFF00"/>
                        </a:highlight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highlight>
                            <a:srgbClr val="FFFF00"/>
                          </a:highlight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highlight>
                            <a:srgbClr val="FFFF00"/>
                          </a:highlight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ITX, </a:t>
                      </a:r>
                      <a:r>
                        <a:rPr lang="ko-KR" altLang="en-US" sz="1600" dirty="0">
                          <a:highlight>
                            <a:srgbClr val="FFFF00"/>
                          </a:highlight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경춘선 전철의 </a:t>
                      </a:r>
                      <a:endParaRPr lang="en-US" altLang="ko-KR" sz="1600" dirty="0">
                        <a:highlight>
                          <a:srgbClr val="FFFF00"/>
                        </a:highlight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highlight>
                            <a:srgbClr val="FFFF00"/>
                          </a:highlight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하차 승객 수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746AB10A-FF8A-451F-8B9F-EF0999DA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549236"/>
              </p:ext>
            </p:extLst>
          </p:nvPr>
        </p:nvGraphicFramePr>
        <p:xfrm>
          <a:off x="6576386" y="2068976"/>
          <a:ext cx="5171340" cy="2367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55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097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</a:t>
                      </a:r>
                      <a:r>
                        <a:rPr lang="ko-KR" altLang="en-US" sz="1700" b="0" dirty="0" err="1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변수명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Year_month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날짜 변수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(“YYYYMM”)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관광지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1, 2,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‘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춘천시 관광지 입장객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’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332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 smtClean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Sum_travel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관광지 입장객 수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CAB242D-E02D-4AEC-A0B9-0699E8621092}"/>
              </a:ext>
            </a:extLst>
          </p:cNvPr>
          <p:cNvSpPr/>
          <p:nvPr/>
        </p:nvSpPr>
        <p:spPr>
          <a:xfrm>
            <a:off x="6545637" y="4615889"/>
            <a:ext cx="5189389" cy="1189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 달 춘천 행정구역 내 </a:t>
            </a:r>
            <a:r>
              <a:rPr lang="ko-KR" altLang="en-US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관광지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입장객 수에 대한 정보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문화체육관광부 관광지식정보시스템</a:t>
            </a:r>
            <a:endParaRPr lang="en-US" altLang="ko-KR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데이터 기간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2016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~ 2020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12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E9D5A0-1FB0-408D-85A2-7A784EBF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898" y="5984564"/>
            <a:ext cx="1814766" cy="50965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0231876-0432-4AD7-AC5F-97A1F82E3DB9}"/>
              </a:ext>
            </a:extLst>
          </p:cNvPr>
          <p:cNvGrpSpPr/>
          <p:nvPr/>
        </p:nvGrpSpPr>
        <p:grpSpPr>
          <a:xfrm>
            <a:off x="9676709" y="5972322"/>
            <a:ext cx="2107923" cy="534143"/>
            <a:chOff x="4242499" y="5357410"/>
            <a:chExt cx="2203500" cy="55836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86120B1-0B75-4AAC-A3DA-954442B8D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427"/>
            <a:stretch/>
          </p:blipFill>
          <p:spPr>
            <a:xfrm>
              <a:off x="4821329" y="5361620"/>
              <a:ext cx="1624670" cy="51247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00CBCD3D-4CD2-4BBA-99EC-2F9E3913E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2499" y="5357410"/>
              <a:ext cx="540350" cy="55836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BE0EC18-B8DF-4B56-AC6A-00A642FBFC45}"/>
              </a:ext>
            </a:extLst>
          </p:cNvPr>
          <p:cNvSpPr/>
          <p:nvPr/>
        </p:nvSpPr>
        <p:spPr>
          <a:xfrm>
            <a:off x="462324" y="2533202"/>
            <a:ext cx="516499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FC03C778-C1B5-405C-AD6D-66E9BA696564}"/>
              </a:ext>
            </a:extLst>
          </p:cNvPr>
          <p:cNvSpPr/>
          <p:nvPr/>
        </p:nvSpPr>
        <p:spPr>
          <a:xfrm>
            <a:off x="6576809" y="2533202"/>
            <a:ext cx="516499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865BAE-DB1E-4252-B6FA-C5E12037D904}"/>
              </a:ext>
            </a:extLst>
          </p:cNvPr>
          <p:cNvSpPr/>
          <p:nvPr/>
        </p:nvSpPr>
        <p:spPr>
          <a:xfrm>
            <a:off x="146826" y="1330857"/>
            <a:ext cx="4437006" cy="630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 1. </a:t>
            </a:r>
            <a:r>
              <a:rPr lang="ko-KR" altLang="en-US" sz="2200" dirty="0" err="1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역별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여객수송실적 </a:t>
            </a:r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월</a:t>
            </a:r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)</a:t>
            </a:r>
            <a:endParaRPr lang="ko-KR" altLang="en-US" sz="22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BA1C4F3-B366-4C0A-BD5D-FFCE957F3D7A}"/>
              </a:ext>
            </a:extLst>
          </p:cNvPr>
          <p:cNvSpPr/>
          <p:nvPr/>
        </p:nvSpPr>
        <p:spPr>
          <a:xfrm>
            <a:off x="6168008" y="1330857"/>
            <a:ext cx="4859638" cy="630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 2. 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전국 주요관광지점 입장객 </a:t>
            </a:r>
            <a:r>
              <a:rPr lang="ko-KR" altLang="en-US" sz="22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통계</a:t>
            </a:r>
            <a:endParaRPr lang="ko-KR" altLang="en-US" sz="22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93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DC8E82D-33CC-40C7-A8E0-1101025BFB77}"/>
              </a:ext>
            </a:extLst>
          </p:cNvPr>
          <p:cNvSpPr/>
          <p:nvPr/>
        </p:nvSpPr>
        <p:spPr>
          <a:xfrm>
            <a:off x="0" y="879004"/>
            <a:ext cx="1919536" cy="389756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Sum_train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변수</a:t>
            </a: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xmlns="" id="{EB744F45-E2B6-475A-AC68-04634B2AF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06667"/>
              </p:ext>
            </p:extLst>
          </p:nvPr>
        </p:nvGraphicFramePr>
        <p:xfrm>
          <a:off x="7896200" y="4123680"/>
          <a:ext cx="3321427" cy="2275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209">
                  <a:extLst>
                    <a:ext uri="{9D8B030D-6E8A-4147-A177-3AD203B41FA5}">
                      <a16:colId xmlns:a16="http://schemas.microsoft.com/office/drawing/2014/main" xmlns="" val="288473832"/>
                    </a:ext>
                  </a:extLst>
                </a:gridCol>
                <a:gridCol w="702609">
                  <a:extLst>
                    <a:ext uri="{9D8B030D-6E8A-4147-A177-3AD203B41FA5}">
                      <a16:colId xmlns:a16="http://schemas.microsoft.com/office/drawing/2014/main" xmlns="" val="3069627809"/>
                    </a:ext>
                  </a:extLst>
                </a:gridCol>
                <a:gridCol w="702609">
                  <a:extLst>
                    <a:ext uri="{9D8B030D-6E8A-4147-A177-3AD203B41FA5}">
                      <a16:colId xmlns:a16="http://schemas.microsoft.com/office/drawing/2014/main" xmlns="" val="770688274"/>
                    </a:ext>
                  </a:extLst>
                </a:gridCol>
              </a:tblGrid>
              <a:tr h="241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계급</a:t>
                      </a:r>
                    </a:p>
                  </a:txBody>
                  <a:tcPr marL="85207" marR="85207" marT="42603" marB="42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상대도수</a:t>
                      </a:r>
                      <a:endParaRPr lang="ko-KR" altLang="en-US" sz="1100" b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도수</a:t>
                      </a: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3425338"/>
                  </a:ext>
                </a:extLst>
              </a:tr>
              <a:tr h="241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(100000, 150000]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0.033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8138916"/>
                  </a:ext>
                </a:extLst>
              </a:tr>
              <a:tr h="241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(150000, 200000]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0.067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591972"/>
                  </a:ext>
                </a:extLst>
              </a:tr>
              <a:tr h="241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(200000, 250000]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0.067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6064614"/>
                  </a:ext>
                </a:extLst>
              </a:tr>
              <a:tr h="2414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(250000, 300000]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0.133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942112"/>
                  </a:ext>
                </a:extLst>
              </a:tr>
              <a:tr h="241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(300000, 350000]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0.4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24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1780967"/>
                  </a:ext>
                </a:extLst>
              </a:tr>
              <a:tr h="241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(350000, 400000]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0.233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2713783"/>
                  </a:ext>
                </a:extLst>
              </a:tr>
              <a:tr h="241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(400000, 450000]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0.067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962763"/>
                  </a:ext>
                </a:extLst>
              </a:tr>
              <a:tr h="241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합계</a:t>
                      </a:r>
                    </a:p>
                  </a:txBody>
                  <a:tcPr marL="85207" marR="85207" marT="42603" marB="42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60</a:t>
                      </a:r>
                      <a:endParaRPr lang="ko-KR" altLang="en-US" sz="11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85207" marR="85207" marT="42603" marB="42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7642091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8F6C1F6-D7C5-413D-B100-3C95FC66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12" y="1772815"/>
            <a:ext cx="6236037" cy="17908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CCE917D-6E87-4610-9D81-D15738703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33" y="4221088"/>
            <a:ext cx="6215816" cy="1529019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xmlns="" id="{25A8D705-C887-48E7-931E-5EF62886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045379"/>
              </p:ext>
            </p:extLst>
          </p:nvPr>
        </p:nvGraphicFramePr>
        <p:xfrm>
          <a:off x="586645" y="5817964"/>
          <a:ext cx="6373451" cy="561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920">
                  <a:extLst>
                    <a:ext uri="{9D8B030D-6E8A-4147-A177-3AD203B41FA5}">
                      <a16:colId xmlns:a16="http://schemas.microsoft.com/office/drawing/2014/main" xmlns="" val="2913259773"/>
                    </a:ext>
                  </a:extLst>
                </a:gridCol>
                <a:gridCol w="1180269">
                  <a:extLst>
                    <a:ext uri="{9D8B030D-6E8A-4147-A177-3AD203B41FA5}">
                      <a16:colId xmlns:a16="http://schemas.microsoft.com/office/drawing/2014/main" xmlns="" val="1479818550"/>
                    </a:ext>
                  </a:extLst>
                </a:gridCol>
                <a:gridCol w="1101584">
                  <a:extLst>
                    <a:ext uri="{9D8B030D-6E8A-4147-A177-3AD203B41FA5}">
                      <a16:colId xmlns:a16="http://schemas.microsoft.com/office/drawing/2014/main" xmlns="" val="4173503230"/>
                    </a:ext>
                  </a:extLst>
                </a:gridCol>
                <a:gridCol w="865530">
                  <a:extLst>
                    <a:ext uri="{9D8B030D-6E8A-4147-A177-3AD203B41FA5}">
                      <a16:colId xmlns:a16="http://schemas.microsoft.com/office/drawing/2014/main" xmlns="" val="594692326"/>
                    </a:ext>
                  </a:extLst>
                </a:gridCol>
                <a:gridCol w="1287906">
                  <a:extLst>
                    <a:ext uri="{9D8B030D-6E8A-4147-A177-3AD203B41FA5}">
                      <a16:colId xmlns:a16="http://schemas.microsoft.com/office/drawing/2014/main" xmlns="" val="2106158101"/>
                    </a:ext>
                  </a:extLst>
                </a:gridCol>
                <a:gridCol w="1062242">
                  <a:extLst>
                    <a:ext uri="{9D8B030D-6E8A-4147-A177-3AD203B41FA5}">
                      <a16:colId xmlns:a16="http://schemas.microsoft.com/office/drawing/2014/main" xmlns="" val="2328745193"/>
                    </a:ext>
                  </a:extLst>
                </a:gridCol>
              </a:tblGrid>
              <a:tr h="280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최소값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사분위수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사분위수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사분위수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최대값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3205890"/>
                  </a:ext>
                </a:extLst>
              </a:tr>
              <a:tr h="280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134922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281534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329734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313997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359420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442980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624185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4710482-673F-4B13-A457-F9B2F6725DA1}"/>
              </a:ext>
            </a:extLst>
          </p:cNvPr>
          <p:cNvSpPr/>
          <p:nvPr/>
        </p:nvSpPr>
        <p:spPr>
          <a:xfrm>
            <a:off x="2526669" y="1526800"/>
            <a:ext cx="2592288" cy="172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히스토그램과 </a:t>
            </a:r>
            <a:r>
              <a:rPr lang="ko-KR" altLang="en-US" sz="15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커널곡선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BB1086F-A2AC-4240-B1FC-5C713EA83951}"/>
              </a:ext>
            </a:extLst>
          </p:cNvPr>
          <p:cNvSpPr/>
          <p:nvPr/>
        </p:nvSpPr>
        <p:spPr>
          <a:xfrm>
            <a:off x="2526669" y="4012427"/>
            <a:ext cx="2592288" cy="172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상자그림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E1B907A-6428-49CD-8A37-1A4687239958}"/>
              </a:ext>
            </a:extLst>
          </p:cNvPr>
          <p:cNvSpPr/>
          <p:nvPr/>
        </p:nvSpPr>
        <p:spPr>
          <a:xfrm>
            <a:off x="8319740" y="3789040"/>
            <a:ext cx="2592288" cy="172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도수분포표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209" y="1940701"/>
            <a:ext cx="2920536" cy="15975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BFFFB3A-A924-4CC0-A115-1C48FB90FD18}"/>
              </a:ext>
            </a:extLst>
          </p:cNvPr>
          <p:cNvSpPr/>
          <p:nvPr/>
        </p:nvSpPr>
        <p:spPr>
          <a:xfrm>
            <a:off x="8319740" y="1539500"/>
            <a:ext cx="2592288" cy="172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</a:t>
            </a:r>
            <a:r>
              <a:rPr lang="ko-KR" altLang="en-US" sz="15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줄기잎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그림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여객수송 데이터</a:t>
            </a:r>
            <a:endParaRPr lang="ko-KR" altLang="en-US" sz="16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27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4437287"/>
            <a:ext cx="2394587" cy="2160065"/>
          </a:xfrm>
          <a:prstGeom prst="ellipse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1415223" y="1213225"/>
            <a:ext cx="1800000" cy="1567703"/>
            <a:chOff x="1225250" y="1213225"/>
            <a:chExt cx="1800000" cy="1567703"/>
          </a:xfrm>
        </p:grpSpPr>
        <p:pic>
          <p:nvPicPr>
            <p:cNvPr id="37" name="그림 36"/>
            <p:cNvPicPr preferRelativeResize="0">
              <a:picLocks/>
            </p:cNvPicPr>
            <p:nvPr/>
          </p:nvPicPr>
          <p:blipFill rotWithShape="1">
            <a:blip r:embed="rId4"/>
            <a:srcRect t="24003"/>
            <a:stretch/>
          </p:blipFill>
          <p:spPr>
            <a:xfrm>
              <a:off x="1225250" y="1213225"/>
              <a:ext cx="1800000" cy="1367952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1225250" y="2420888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강촌레일파크</a:t>
              </a:r>
              <a:endParaRPr lang="ko-KR" altLang="en-US" sz="14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935503" y="781177"/>
            <a:ext cx="1800000" cy="1995272"/>
            <a:chOff x="3872417" y="781177"/>
            <a:chExt cx="1800000" cy="1995272"/>
          </a:xfrm>
        </p:grpSpPr>
        <p:pic>
          <p:nvPicPr>
            <p:cNvPr id="38" name="그림 37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2417" y="781177"/>
              <a:ext cx="1800000" cy="1800000"/>
            </a:xfrm>
            <a:prstGeom prst="ellipse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3872417" y="2416409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국립춘천박물관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461187" y="781177"/>
            <a:ext cx="1800000" cy="1999751"/>
            <a:chOff x="6519584" y="781177"/>
            <a:chExt cx="1800000" cy="1999751"/>
          </a:xfrm>
        </p:grpSpPr>
        <p:pic>
          <p:nvPicPr>
            <p:cNvPr id="39" name="그림 38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9584" y="781177"/>
              <a:ext cx="1800000" cy="1800000"/>
            </a:xfrm>
            <a:prstGeom prst="ellipse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6519584" y="2420888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김유정문화마을</a:t>
              </a:r>
              <a:endParaRPr lang="ko-KR" altLang="en-US" sz="14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985353" y="781177"/>
            <a:ext cx="1800457" cy="1999751"/>
            <a:chOff x="9166751" y="781177"/>
            <a:chExt cx="1800457" cy="1999751"/>
          </a:xfrm>
        </p:grpSpPr>
        <p:pic>
          <p:nvPicPr>
            <p:cNvPr id="40" name="그림 39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66751" y="781177"/>
              <a:ext cx="1800000" cy="1800000"/>
            </a:xfrm>
            <a:prstGeom prst="ellipse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>
              <a:off x="9167208" y="2420888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남이섬유적지</a:t>
              </a:r>
              <a:endParaRPr lang="ko-KR" altLang="en-US" sz="14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461644" y="2924944"/>
            <a:ext cx="1800000" cy="1495695"/>
            <a:chOff x="6519584" y="3085433"/>
            <a:chExt cx="1800000" cy="1495695"/>
          </a:xfrm>
        </p:grpSpPr>
        <p:pic>
          <p:nvPicPr>
            <p:cNvPr id="43" name="그림 42"/>
            <p:cNvPicPr preferRelativeResize="0">
              <a:picLocks/>
            </p:cNvPicPr>
            <p:nvPr/>
          </p:nvPicPr>
          <p:blipFill rotWithShape="1">
            <a:blip r:embed="rId8"/>
            <a:srcRect t="22364"/>
            <a:stretch/>
          </p:blipFill>
          <p:spPr>
            <a:xfrm>
              <a:off x="6519584" y="3085433"/>
              <a:ext cx="1800000" cy="1397440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6519584" y="4221088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애니메이션 박물관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985810" y="3013424"/>
            <a:ext cx="1800000" cy="1495696"/>
            <a:chOff x="9166751" y="3085432"/>
            <a:chExt cx="1800000" cy="1495696"/>
          </a:xfrm>
        </p:grpSpPr>
        <p:pic>
          <p:nvPicPr>
            <p:cNvPr id="45" name="그림 44"/>
            <p:cNvPicPr preferRelativeResize="0">
              <a:picLocks/>
            </p:cNvPicPr>
            <p:nvPr/>
          </p:nvPicPr>
          <p:blipFill rotWithShape="1">
            <a:blip r:embed="rId9"/>
            <a:srcRect t="25003"/>
            <a:stretch/>
          </p:blipFill>
          <p:spPr>
            <a:xfrm>
              <a:off x="9166751" y="3085432"/>
              <a:ext cx="1800000" cy="1349957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9166751" y="4221088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제이드가든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409619" y="4362086"/>
            <a:ext cx="1800457" cy="2074601"/>
            <a:chOff x="1224793" y="4581128"/>
            <a:chExt cx="1800457" cy="2074601"/>
          </a:xfrm>
        </p:grpSpPr>
        <p:pic>
          <p:nvPicPr>
            <p:cNvPr id="46" name="그림 45"/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25250" y="4581128"/>
              <a:ext cx="1800000" cy="1800000"/>
            </a:xfrm>
            <a:prstGeom prst="ellipse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1224793" y="6295689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춘천에티오피아</a:t>
              </a:r>
              <a:endParaRPr lang="en-US" altLang="ko-KR" sz="14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한국전참전기념관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924524" y="4362086"/>
            <a:ext cx="1805832" cy="2083214"/>
            <a:chOff x="3866585" y="4581128"/>
            <a:chExt cx="1805832" cy="2083214"/>
          </a:xfrm>
        </p:grpSpPr>
        <p:pic>
          <p:nvPicPr>
            <p:cNvPr id="47" name="그림 46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2417" y="4581128"/>
              <a:ext cx="1800000" cy="1800000"/>
            </a:xfrm>
            <a:prstGeom prst="ellipse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3866585" y="6304302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춘천지구</a:t>
              </a:r>
              <a:endParaRPr lang="en-US" altLang="ko-KR" sz="14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전적기념관</a:t>
              </a:r>
              <a:endParaRPr lang="ko-KR" altLang="en-US" sz="14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882E40F-4363-4635-8523-705291FC44C6}"/>
              </a:ext>
            </a:extLst>
          </p:cNvPr>
          <p:cNvGrpSpPr/>
          <p:nvPr/>
        </p:nvGrpSpPr>
        <p:grpSpPr>
          <a:xfrm>
            <a:off x="6456040" y="4490807"/>
            <a:ext cx="1800000" cy="1954493"/>
            <a:chOff x="6456040" y="4490807"/>
            <a:chExt cx="1800000" cy="1954493"/>
          </a:xfrm>
        </p:grpSpPr>
        <p:pic>
          <p:nvPicPr>
            <p:cNvPr id="48" name="그림 47"/>
            <p:cNvPicPr preferRelativeResize="0"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6040" y="4490807"/>
              <a:ext cx="1800000" cy="1800000"/>
            </a:xfrm>
            <a:prstGeom prst="ellipse">
              <a:avLst/>
            </a:prstGeom>
          </p:spPr>
        </p:pic>
        <p:sp>
          <p:nvSpPr>
            <p:cNvPr id="62" name="직사각형 61"/>
            <p:cNvSpPr/>
            <p:nvPr/>
          </p:nvSpPr>
          <p:spPr>
            <a:xfrm>
              <a:off x="6456040" y="6085260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엘리시안</a:t>
              </a:r>
              <a:endParaRPr lang="en-US" altLang="ko-KR" sz="14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강촌스키장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930128" y="3013424"/>
            <a:ext cx="1805832" cy="1495696"/>
            <a:chOff x="3866585" y="3085432"/>
            <a:chExt cx="1805832" cy="1495696"/>
          </a:xfrm>
        </p:grpSpPr>
        <p:pic>
          <p:nvPicPr>
            <p:cNvPr id="42" name="그림 41"/>
            <p:cNvPicPr preferRelativeResize="0">
              <a:picLocks/>
            </p:cNvPicPr>
            <p:nvPr/>
          </p:nvPicPr>
          <p:blipFill rotWithShape="1">
            <a:blip r:embed="rId13"/>
            <a:srcRect t="25003"/>
            <a:stretch/>
          </p:blipFill>
          <p:spPr>
            <a:xfrm>
              <a:off x="3872417" y="3085432"/>
              <a:ext cx="1800000" cy="1349957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3866585" y="4221088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물레길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415223" y="3157440"/>
            <a:ext cx="1800457" cy="1351680"/>
            <a:chOff x="1224793" y="3229448"/>
            <a:chExt cx="1800457" cy="1351680"/>
          </a:xfrm>
        </p:grpSpPr>
        <p:pic>
          <p:nvPicPr>
            <p:cNvPr id="41" name="그림 40"/>
            <p:cNvPicPr preferRelativeResize="0">
              <a:picLocks/>
            </p:cNvPicPr>
            <p:nvPr/>
          </p:nvPicPr>
          <p:blipFill rotWithShape="1">
            <a:blip r:embed="rId14"/>
            <a:srcRect t="33003"/>
            <a:stretch/>
          </p:blipFill>
          <p:spPr>
            <a:xfrm>
              <a:off x="1225250" y="3229448"/>
              <a:ext cx="1800000" cy="1205941"/>
            </a:xfrm>
            <a:prstGeom prst="rect">
              <a:avLst/>
            </a:prstGeom>
          </p:spPr>
        </p:pic>
        <p:sp>
          <p:nvSpPr>
            <p:cNvPr id="56" name="직사각형 55"/>
            <p:cNvSpPr/>
            <p:nvPr/>
          </p:nvSpPr>
          <p:spPr>
            <a:xfrm>
              <a:off x="1224793" y="4221088"/>
              <a:ext cx="18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막국수체험 박물관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관광지별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입장객 데이터</a:t>
            </a:r>
            <a:endParaRPr lang="ko-KR" altLang="en-US" sz="16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4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02F254B2-B819-442E-B480-CDAE319D3AB3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EE579AC-C3F8-4271-884F-56BBF980C9E1}"/>
              </a:ext>
            </a:extLst>
          </p:cNvPr>
          <p:cNvSpPr/>
          <p:nvPr/>
        </p:nvSpPr>
        <p:spPr>
          <a:xfrm>
            <a:off x="767408" y="1044099"/>
            <a:ext cx="6336704" cy="501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월별 관광지별 입장객 현황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(2016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~ 2020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12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51384" y="1539320"/>
            <a:ext cx="10980000" cy="4770000"/>
            <a:chOff x="606000" y="1522928"/>
            <a:chExt cx="10980000" cy="4770000"/>
          </a:xfrm>
        </p:grpSpPr>
        <p:pic>
          <p:nvPicPr>
            <p:cNvPr id="16" name="그림 15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000" y="1522928"/>
              <a:ext cx="10980000" cy="4770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l="15973"/>
            <a:stretch/>
          </p:blipFill>
          <p:spPr>
            <a:xfrm>
              <a:off x="9264352" y="1700808"/>
              <a:ext cx="2109949" cy="2376264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10161998" y="1766466"/>
            <a:ext cx="974562" cy="17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강촌레일바이크</a:t>
            </a:r>
            <a:endParaRPr lang="ko-KR" altLang="en-US" sz="900" dirty="0">
              <a:solidFill>
                <a:schemeClr val="tx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161998" y="1979705"/>
            <a:ext cx="974562" cy="17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국립춘천박물관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161998" y="2192944"/>
            <a:ext cx="974562" cy="17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161998" y="2406183"/>
            <a:ext cx="974562" cy="17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남이섬유원지</a:t>
            </a:r>
            <a:endParaRPr lang="ko-KR" altLang="en-US" sz="900" dirty="0">
              <a:solidFill>
                <a:schemeClr val="tx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17982" y="2619140"/>
            <a:ext cx="1262594" cy="172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</a:t>
            </a:r>
            <a:endParaRPr lang="ko-KR" altLang="en-US" sz="900" dirty="0">
              <a:solidFill>
                <a:schemeClr val="tx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161998" y="2832661"/>
            <a:ext cx="974562" cy="17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물레길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0017982" y="3045900"/>
            <a:ext cx="1262594" cy="17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애니메이션박물관</a:t>
            </a:r>
            <a:endParaRPr lang="ko-KR" altLang="en-US" sz="900" dirty="0">
              <a:solidFill>
                <a:schemeClr val="tx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161998" y="3259139"/>
            <a:ext cx="974562" cy="17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제이드가든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924257" y="3472096"/>
            <a:ext cx="1450044" cy="172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춘천에티오피아참전기념관</a:t>
            </a:r>
            <a:endParaRPr lang="ko-KR" altLang="en-US" sz="900" dirty="0">
              <a:solidFill>
                <a:schemeClr val="tx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24257" y="3685053"/>
            <a:ext cx="1450044" cy="17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</a:t>
            </a:r>
            <a:endParaRPr lang="ko-KR" altLang="en-US" sz="900" dirty="0">
              <a:solidFill>
                <a:schemeClr val="tx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161998" y="3898856"/>
            <a:ext cx="974562" cy="17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엘리시안강촌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23392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2016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577133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2017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30874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2018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71481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2019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525660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2020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560496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2021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관광지별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입장객 데이터</a:t>
            </a:r>
            <a:endParaRPr lang="ko-KR" altLang="en-US" sz="16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0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8A9D8269-05C6-487C-95B6-892DFE0015A5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1B14028-7AE7-4A82-B56E-1D971BECB25B}"/>
              </a:ext>
            </a:extLst>
          </p:cNvPr>
          <p:cNvSpPr/>
          <p:nvPr/>
        </p:nvSpPr>
        <p:spPr>
          <a:xfrm>
            <a:off x="767408" y="1044099"/>
            <a:ext cx="7416824" cy="501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남이섬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유원지</a:t>
            </a:r>
            <a:r>
              <a:rPr lang="ko-KR" altLang="en-US" sz="2000" dirty="0" smtClean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의 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월별 입장객 현황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(2016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~ 2020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12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6000" y="1536635"/>
            <a:ext cx="10980000" cy="4770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3392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2016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77133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2017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30874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2018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71481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2019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25660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2020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0496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2021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관광지별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입장객 데이터</a:t>
            </a:r>
            <a:endParaRPr lang="ko-KR" altLang="en-US" sz="16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36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1484784"/>
            <a:ext cx="10944000" cy="4824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1C991FFE-5456-4806-8008-64E5ECD89C00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08FCE39-B188-45BB-8B04-5A9A805222D5}"/>
              </a:ext>
            </a:extLst>
          </p:cNvPr>
          <p:cNvSpPr/>
          <p:nvPr/>
        </p:nvSpPr>
        <p:spPr>
          <a:xfrm>
            <a:off x="767408" y="1044099"/>
            <a:ext cx="7416824" cy="501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김유정 문학마을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의 월별 입장객 현황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(2016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~ 2020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12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3392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2016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77133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2017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30874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2018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71481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2019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25660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2020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0496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2021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관광지별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입장객 데이터</a:t>
            </a:r>
            <a:endParaRPr lang="ko-KR" altLang="en-US" sz="16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3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820877E1-1231-4CDB-BA06-1E281C9CE05E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B775FEC-9F01-4221-9498-A1188DD5D925}"/>
              </a:ext>
            </a:extLst>
          </p:cNvPr>
          <p:cNvSpPr/>
          <p:nvPr/>
        </p:nvSpPr>
        <p:spPr>
          <a:xfrm>
            <a:off x="767408" y="1044099"/>
            <a:ext cx="7920880" cy="501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엘리시안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강촌 스키장 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의 월별 입장객 현황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(2016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~ 2020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12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</a:t>
            </a:r>
            <a:r>
              <a:rPr lang="en-US" altLang="ko-KR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5D4F1AF-8F81-4580-B781-7D240379CD56}"/>
              </a:ext>
            </a:extLst>
          </p:cNvPr>
          <p:cNvSpPr/>
          <p:nvPr/>
        </p:nvSpPr>
        <p:spPr>
          <a:xfrm>
            <a:off x="9773281" y="2568492"/>
            <a:ext cx="1526786" cy="256669"/>
          </a:xfrm>
          <a:prstGeom prst="rect">
            <a:avLst/>
          </a:prstGeom>
          <a:solidFill>
            <a:srgbClr val="F4C2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1484784"/>
            <a:ext cx="10944000" cy="4716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3392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2016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77133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2017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30874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2018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71481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2019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25660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2020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0496" y="6040338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2021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관광지별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입장객 데이터</a:t>
            </a:r>
            <a:endParaRPr lang="ko-KR" altLang="en-US" sz="16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2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C6A4865A-F594-4BE6-A539-15BC9475043A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6F056F4-DE93-48AE-904E-89E8C31414F7}"/>
              </a:ext>
            </a:extLst>
          </p:cNvPr>
          <p:cNvSpPr/>
          <p:nvPr/>
        </p:nvSpPr>
        <p:spPr>
          <a:xfrm>
            <a:off x="767408" y="1044099"/>
            <a:ext cx="6336704" cy="501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관광지별 입장객 현황 상자그림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6" y="1649133"/>
            <a:ext cx="11568608" cy="4667254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476931"/>
              </p:ext>
            </p:extLst>
          </p:nvPr>
        </p:nvGraphicFramePr>
        <p:xfrm>
          <a:off x="911433" y="6081421"/>
          <a:ext cx="10585168" cy="45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56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남이섬유원지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애니메이션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박물관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강촌레일파크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제이드가든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국립춘천박물관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엘리시안강촌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김유정문학마을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춘천지구전적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기념관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춘천에티오피아참전기념관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막국수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체험박물관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물레길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관광지별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입장객 데이터</a:t>
            </a:r>
            <a:endParaRPr lang="ko-KR" altLang="en-US" sz="16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9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CA4332A-19B2-4DF1-B2EC-B2CBB27E21D3}"/>
              </a:ext>
            </a:extLst>
          </p:cNvPr>
          <p:cNvSpPr/>
          <p:nvPr/>
        </p:nvSpPr>
        <p:spPr>
          <a:xfrm>
            <a:off x="3431704" y="0"/>
            <a:ext cx="8760296" cy="685800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9A6F8AE-8234-4DAC-8289-84E1903E2BBF}"/>
              </a:ext>
            </a:extLst>
          </p:cNvPr>
          <p:cNvSpPr/>
          <p:nvPr/>
        </p:nvSpPr>
        <p:spPr>
          <a:xfrm>
            <a:off x="0" y="382352"/>
            <a:ext cx="343170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시월구일굴림3" panose="02020600000000000000" pitchFamily="18" charset="-127"/>
                <a:ea typeface="a시월구일굴림3" panose="02020600000000000000" pitchFamily="18" charset="-127"/>
              </a:rPr>
              <a:t>CONTENTS</a:t>
            </a:r>
            <a:endParaRPr lang="ko-KR" altLang="en-US" sz="3600" dirty="0">
              <a:solidFill>
                <a:schemeClr val="tx1"/>
              </a:solidFill>
              <a:latin typeface="a시월구일굴림3" panose="02020600000000000000" pitchFamily="18" charset="-127"/>
              <a:ea typeface="a시월구일굴림3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07568" y="1412776"/>
            <a:ext cx="6984776" cy="720080"/>
            <a:chOff x="2207568" y="1484784"/>
            <a:chExt cx="6984776" cy="7200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A501995-3467-481D-8172-B772247D732B}"/>
                </a:ext>
              </a:extLst>
            </p:cNvPr>
            <p:cNvSpPr/>
            <p:nvPr/>
          </p:nvSpPr>
          <p:spPr>
            <a:xfrm>
              <a:off x="2207568" y="1484784"/>
              <a:ext cx="1224136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rgbClr val="006584"/>
                  </a:solidFill>
                  <a:latin typeface="a시월구일굴림3" panose="02020600000000000000" pitchFamily="18" charset="-127"/>
                  <a:ea typeface="a시월구일굴림3" panose="02020600000000000000" pitchFamily="18" charset="-127"/>
                </a:rPr>
                <a:t>01</a:t>
              </a:r>
              <a:endParaRPr lang="ko-KR" altLang="en-US" sz="3000" dirty="0">
                <a:solidFill>
                  <a:srgbClr val="006584"/>
                </a:solidFill>
                <a:latin typeface="a시월구일굴림3" panose="02020600000000000000" pitchFamily="18" charset="-127"/>
                <a:ea typeface="a시월구일굴림3" panose="02020600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DD0AE731-D428-469A-8CCE-6D52ECD2449B}"/>
                </a:ext>
              </a:extLst>
            </p:cNvPr>
            <p:cNvSpPr/>
            <p:nvPr/>
          </p:nvSpPr>
          <p:spPr>
            <a:xfrm>
              <a:off x="3719736" y="1484784"/>
              <a:ext cx="5472608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주제선정 </a:t>
              </a:r>
              <a:r>
                <a:rPr lang="ko-KR" altLang="en-US" sz="3000" dirty="0" smtClean="0">
                  <a:solidFill>
                    <a:schemeClr val="bg1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배경</a:t>
              </a:r>
              <a:endParaRPr lang="ko-KR" altLang="en-US" sz="3000" dirty="0">
                <a:solidFill>
                  <a:schemeClr val="bg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207568" y="2276358"/>
            <a:ext cx="6984776" cy="720081"/>
            <a:chOff x="2207568" y="2348366"/>
            <a:chExt cx="6984776" cy="7200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71E4C9C2-0A16-4C86-AF2E-467D43DCC444}"/>
                </a:ext>
              </a:extLst>
            </p:cNvPr>
            <p:cNvSpPr/>
            <p:nvPr/>
          </p:nvSpPr>
          <p:spPr>
            <a:xfrm>
              <a:off x="2207568" y="2348367"/>
              <a:ext cx="1224136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rgbClr val="006584"/>
                  </a:solidFill>
                  <a:latin typeface="a시월구일굴림3" panose="02020600000000000000" pitchFamily="18" charset="-127"/>
                  <a:ea typeface="a시월구일굴림3" panose="02020600000000000000" pitchFamily="18" charset="-127"/>
                </a:rPr>
                <a:t>02</a:t>
              </a:r>
              <a:endParaRPr lang="ko-KR" altLang="en-US" sz="3000" dirty="0">
                <a:solidFill>
                  <a:srgbClr val="006584"/>
                </a:solidFill>
                <a:latin typeface="a시월구일굴림3" panose="02020600000000000000" pitchFamily="18" charset="-127"/>
                <a:ea typeface="a시월구일굴림3" panose="02020600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D338D05F-34EA-4802-AE1B-FEFF747B2CE3}"/>
                </a:ext>
              </a:extLst>
            </p:cNvPr>
            <p:cNvSpPr/>
            <p:nvPr/>
          </p:nvSpPr>
          <p:spPr>
            <a:xfrm>
              <a:off x="3719736" y="2348366"/>
              <a:ext cx="5472608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dirty="0" smtClean="0">
                  <a:solidFill>
                    <a:schemeClr val="bg1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데이터 설명</a:t>
              </a:r>
              <a:endParaRPr lang="ko-KR" altLang="en-US" sz="3000" dirty="0">
                <a:solidFill>
                  <a:schemeClr val="bg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207568" y="3140711"/>
            <a:ext cx="6984776" cy="720080"/>
            <a:chOff x="2207568" y="3212719"/>
            <a:chExt cx="6984776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7D62CB14-23AE-41C9-87E8-D6589F42D02B}"/>
                </a:ext>
              </a:extLst>
            </p:cNvPr>
            <p:cNvSpPr/>
            <p:nvPr/>
          </p:nvSpPr>
          <p:spPr>
            <a:xfrm>
              <a:off x="2207568" y="3212719"/>
              <a:ext cx="1224136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rgbClr val="006584"/>
                  </a:solidFill>
                  <a:latin typeface="a시월구일굴림3" panose="02020600000000000000" pitchFamily="18" charset="-127"/>
                  <a:ea typeface="a시월구일굴림3" panose="02020600000000000000" pitchFamily="18" charset="-127"/>
                </a:rPr>
                <a:t>03</a:t>
              </a:r>
              <a:endParaRPr lang="ko-KR" altLang="en-US" sz="3000" dirty="0">
                <a:solidFill>
                  <a:srgbClr val="006584"/>
                </a:solidFill>
                <a:latin typeface="a시월구일굴림3" panose="02020600000000000000" pitchFamily="18" charset="-127"/>
                <a:ea typeface="a시월구일굴림3" panose="02020600000000000000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8A614283-13FF-4AE8-9003-763CA2461F5E}"/>
                </a:ext>
              </a:extLst>
            </p:cNvPr>
            <p:cNvSpPr/>
            <p:nvPr/>
          </p:nvSpPr>
          <p:spPr>
            <a:xfrm>
              <a:off x="3719736" y="3212719"/>
              <a:ext cx="5472608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dirty="0" err="1" smtClean="0">
                  <a:solidFill>
                    <a:schemeClr val="bg1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시계열</a:t>
              </a:r>
              <a:r>
                <a:rPr lang="ko-KR" altLang="en-US" sz="3000" dirty="0" smtClean="0">
                  <a:solidFill>
                    <a:schemeClr val="bg1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 분석</a:t>
              </a:r>
              <a:endParaRPr lang="ko-KR" altLang="en-US" sz="3000" dirty="0">
                <a:solidFill>
                  <a:schemeClr val="bg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207568" y="4005064"/>
            <a:ext cx="6984776" cy="724759"/>
            <a:chOff x="2207568" y="4077072"/>
            <a:chExt cx="6984776" cy="72475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B4D9D776-1C41-4E5D-B8C8-6CF61270D0AA}"/>
                </a:ext>
              </a:extLst>
            </p:cNvPr>
            <p:cNvSpPr/>
            <p:nvPr/>
          </p:nvSpPr>
          <p:spPr>
            <a:xfrm>
              <a:off x="2207568" y="4077072"/>
              <a:ext cx="1224136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rgbClr val="006584"/>
                  </a:solidFill>
                  <a:latin typeface="a시월구일굴림3" panose="02020600000000000000" pitchFamily="18" charset="-127"/>
                  <a:ea typeface="a시월구일굴림3" panose="02020600000000000000" pitchFamily="18" charset="-127"/>
                </a:rPr>
                <a:t>04</a:t>
              </a:r>
              <a:endParaRPr lang="ko-KR" altLang="en-US" sz="3000" dirty="0">
                <a:solidFill>
                  <a:srgbClr val="006584"/>
                </a:solidFill>
                <a:latin typeface="a시월구일굴림3" panose="02020600000000000000" pitchFamily="18" charset="-127"/>
                <a:ea typeface="a시월구일굴림3" panose="02020600000000000000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B91D0E44-6551-4F60-8B9B-EBA425BE7604}"/>
                </a:ext>
              </a:extLst>
            </p:cNvPr>
            <p:cNvSpPr/>
            <p:nvPr/>
          </p:nvSpPr>
          <p:spPr>
            <a:xfrm>
              <a:off x="3719736" y="4081751"/>
              <a:ext cx="5472608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dirty="0" smtClean="0">
                  <a:solidFill>
                    <a:schemeClr val="bg1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회귀 분석</a:t>
              </a:r>
              <a:endParaRPr lang="ko-KR" altLang="en-US" sz="3000" dirty="0">
                <a:solidFill>
                  <a:schemeClr val="bg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207568" y="4878775"/>
            <a:ext cx="6984776" cy="724759"/>
            <a:chOff x="2207568" y="4950783"/>
            <a:chExt cx="6984776" cy="7247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4D9D776-1C41-4E5D-B8C8-6CF61270D0AA}"/>
                </a:ext>
              </a:extLst>
            </p:cNvPr>
            <p:cNvSpPr/>
            <p:nvPr/>
          </p:nvSpPr>
          <p:spPr>
            <a:xfrm>
              <a:off x="2207568" y="4950783"/>
              <a:ext cx="1224136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rgbClr val="006584"/>
                  </a:solidFill>
                  <a:latin typeface="a시월구일굴림3" panose="02020600000000000000" pitchFamily="18" charset="-127"/>
                  <a:ea typeface="a시월구일굴림3" panose="02020600000000000000" pitchFamily="18" charset="-127"/>
                </a:rPr>
                <a:t>05</a:t>
              </a:r>
              <a:endParaRPr lang="ko-KR" altLang="en-US" sz="3000" dirty="0">
                <a:solidFill>
                  <a:srgbClr val="006584"/>
                </a:solidFill>
                <a:latin typeface="a시월구일굴림3" panose="02020600000000000000" pitchFamily="18" charset="-127"/>
                <a:ea typeface="a시월구일굴림3" panose="02020600000000000000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B91D0E44-6551-4F60-8B9B-EBA425BE7604}"/>
                </a:ext>
              </a:extLst>
            </p:cNvPr>
            <p:cNvSpPr/>
            <p:nvPr/>
          </p:nvSpPr>
          <p:spPr>
            <a:xfrm>
              <a:off x="3719736" y="4955462"/>
              <a:ext cx="5472608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dirty="0" smtClean="0">
                  <a:solidFill>
                    <a:schemeClr val="bg1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주성분 분석</a:t>
              </a:r>
              <a:endParaRPr lang="ko-KR" altLang="en-US" sz="3000" dirty="0">
                <a:solidFill>
                  <a:schemeClr val="bg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207568" y="5656569"/>
            <a:ext cx="6984776" cy="724759"/>
            <a:chOff x="2207568" y="5728577"/>
            <a:chExt cx="6984776" cy="72475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4D9D776-1C41-4E5D-B8C8-6CF61270D0AA}"/>
                </a:ext>
              </a:extLst>
            </p:cNvPr>
            <p:cNvSpPr/>
            <p:nvPr/>
          </p:nvSpPr>
          <p:spPr>
            <a:xfrm>
              <a:off x="2207568" y="5728577"/>
              <a:ext cx="1224136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 smtClean="0">
                  <a:solidFill>
                    <a:srgbClr val="006584"/>
                  </a:solidFill>
                  <a:latin typeface="a시월구일굴림3" panose="02020600000000000000" pitchFamily="18" charset="-127"/>
                  <a:ea typeface="a시월구일굴림3" panose="02020600000000000000" pitchFamily="18" charset="-127"/>
                </a:rPr>
                <a:t>06</a:t>
              </a:r>
              <a:endParaRPr lang="ko-KR" altLang="en-US" sz="3000" dirty="0">
                <a:solidFill>
                  <a:srgbClr val="006584"/>
                </a:solidFill>
                <a:latin typeface="a시월구일굴림3" panose="02020600000000000000" pitchFamily="18" charset="-127"/>
                <a:ea typeface="a시월구일굴림3" panose="0202060000000000000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B91D0E44-6551-4F60-8B9B-EBA425BE7604}"/>
                </a:ext>
              </a:extLst>
            </p:cNvPr>
            <p:cNvSpPr/>
            <p:nvPr/>
          </p:nvSpPr>
          <p:spPr>
            <a:xfrm>
              <a:off x="3719736" y="5733256"/>
              <a:ext cx="5472608" cy="72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dirty="0" smtClean="0">
                  <a:solidFill>
                    <a:schemeClr val="bg1"/>
                  </a:solidFill>
                  <a:latin typeface="a드림고딕6" panose="02020600000000000000" pitchFamily="18" charset="-127"/>
                  <a:ea typeface="a드림고딕6" panose="02020600000000000000" pitchFamily="18" charset="-127"/>
                </a:rPr>
                <a:t>정리 및 요약</a:t>
              </a:r>
              <a:endParaRPr lang="ko-KR" altLang="en-US" sz="3000" dirty="0">
                <a:solidFill>
                  <a:schemeClr val="bg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46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DA36C42-0E2F-4E4D-9634-5D6CDD97DA43}"/>
              </a:ext>
            </a:extLst>
          </p:cNvPr>
          <p:cNvSpPr/>
          <p:nvPr/>
        </p:nvSpPr>
        <p:spPr>
          <a:xfrm>
            <a:off x="767408" y="1044099"/>
            <a:ext cx="6336704" cy="501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관광지별 입장객 현황 상자그림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C6A4865A-F594-4BE6-A539-15BC9475043A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6" y="1661443"/>
            <a:ext cx="11580948" cy="465494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86391"/>
              </p:ext>
            </p:extLst>
          </p:nvPr>
        </p:nvGraphicFramePr>
        <p:xfrm>
          <a:off x="911433" y="6081421"/>
          <a:ext cx="10585168" cy="45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56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남이섬유원지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애니메이션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박물관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강촌레일파크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제이드가든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국립춘천박물관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엘리시안강촌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김유정문학마을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춘천지구전적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기념관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춘천에티오피아참전기념관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막국수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체험박물관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물레길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관광지별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입장객 데이터</a:t>
            </a:r>
            <a:endParaRPr lang="ko-KR" altLang="en-US" sz="16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7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B1AB3FF-6DDB-4896-A65F-18287A8806BD}"/>
              </a:ext>
            </a:extLst>
          </p:cNvPr>
          <p:cNvSpPr/>
          <p:nvPr/>
        </p:nvSpPr>
        <p:spPr>
          <a:xfrm>
            <a:off x="767408" y="1044099"/>
            <a:ext cx="6336704" cy="501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관광지별 입장객 현황 상자그림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C6A4865A-F594-4BE6-A539-15BC9475043A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03" y="1628800"/>
            <a:ext cx="11518195" cy="458138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911433" y="6081421"/>
          <a:ext cx="10585168" cy="45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6228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56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남이섬유원지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애니메이션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박물관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강촌레일파크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제이드가든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국립춘천박물관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엘리시안강촌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pc="-100" baseline="0" dirty="0">
                          <a:solidFill>
                            <a:schemeClr val="tx1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김유정문학마을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춘천지구전적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기념관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춘천에티오피아참전기념관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막국수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체험박물관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물레길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971479" y="4531354"/>
            <a:ext cx="432048" cy="936104"/>
          </a:xfrm>
          <a:prstGeom prst="rect">
            <a:avLst/>
          </a:prstGeom>
          <a:solidFill>
            <a:srgbClr val="2166A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18568" y="4531354"/>
            <a:ext cx="432048" cy="936104"/>
          </a:xfrm>
          <a:prstGeom prst="rect">
            <a:avLst/>
          </a:prstGeom>
          <a:solidFill>
            <a:srgbClr val="E6AB0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1A3D848-AE5D-4C80-80BD-15AF66C747B7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관광지별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입장객 데이터</a:t>
            </a:r>
            <a:endParaRPr lang="ko-KR" altLang="en-US" sz="16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6C58587-1B96-430D-9C9F-DAC3D6AEC0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EF823F0-C64B-426D-B19A-6A0D90FF69E0}"/>
              </a:ext>
            </a:extLst>
          </p:cNvPr>
          <p:cNvSpPr/>
          <p:nvPr/>
        </p:nvSpPr>
        <p:spPr>
          <a:xfrm>
            <a:off x="3539716" y="1268760"/>
            <a:ext cx="5112568" cy="432048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BE85377-4B14-4EC1-AA8A-9E82B0AE144B}"/>
              </a:ext>
            </a:extLst>
          </p:cNvPr>
          <p:cNvSpPr/>
          <p:nvPr/>
        </p:nvSpPr>
        <p:spPr>
          <a:xfrm>
            <a:off x="2999656" y="764704"/>
            <a:ext cx="1584176" cy="144016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500" dirty="0" smtClean="0">
                <a:solidFill>
                  <a:schemeClr val="bg1"/>
                </a:solidFill>
                <a:latin typeface="a시월구일굴림2" panose="02020600000000000000" pitchFamily="18" charset="-127"/>
                <a:ea typeface="a시월구일굴림2" panose="02020600000000000000" pitchFamily="18" charset="-127"/>
              </a:rPr>
              <a:t>03</a:t>
            </a:r>
            <a:endParaRPr lang="ko-KR" altLang="en-US" sz="6500" dirty="0">
              <a:solidFill>
                <a:schemeClr val="bg1"/>
              </a:solidFill>
              <a:latin typeface="a시월구일굴림2" panose="02020600000000000000" pitchFamily="18" charset="-127"/>
              <a:ea typeface="a시월구일굴림2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2E4770C-6EBC-4F02-BFFD-94D7896F984F}"/>
              </a:ext>
            </a:extLst>
          </p:cNvPr>
          <p:cNvSpPr/>
          <p:nvPr/>
        </p:nvSpPr>
        <p:spPr>
          <a:xfrm>
            <a:off x="3539716" y="1952836"/>
            <a:ext cx="5112568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 분석</a:t>
            </a:r>
          </a:p>
        </p:txBody>
      </p:sp>
    </p:spTree>
    <p:extLst>
      <p:ext uri="{BB962C8B-B14F-4D97-AF65-F5344CB8AC3E}">
        <p14:creationId xmlns:p14="http://schemas.microsoft.com/office/powerpoint/2010/main" val="10567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데이터 탐색 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29DFD59-1787-4F56-8E09-4ACEB94A165D}"/>
              </a:ext>
            </a:extLst>
          </p:cNvPr>
          <p:cNvSpPr/>
          <p:nvPr/>
        </p:nvSpPr>
        <p:spPr>
          <a:xfrm>
            <a:off x="3071664" y="908720"/>
            <a:ext cx="619268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월별 </a:t>
            </a:r>
            <a:r>
              <a:rPr lang="ko-KR" altLang="en-US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수와  총 관광객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수에 대한 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부호그림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17D3E1A-987C-45F1-8FB7-5A07605897C3}"/>
              </a:ext>
            </a:extLst>
          </p:cNvPr>
          <p:cNvGrpSpPr/>
          <p:nvPr/>
        </p:nvGrpSpPr>
        <p:grpSpPr>
          <a:xfrm>
            <a:off x="275692" y="5373216"/>
            <a:ext cx="11640616" cy="1248659"/>
            <a:chOff x="275692" y="5517232"/>
            <a:chExt cx="11640616" cy="124865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61078B05-912E-4B8B-8EFF-552897D4BC67}"/>
                </a:ext>
              </a:extLst>
            </p:cNvPr>
            <p:cNvCxnSpPr>
              <a:cxnSpLocks/>
            </p:cNvCxnSpPr>
            <p:nvPr/>
          </p:nvCxnSpPr>
          <p:spPr>
            <a:xfrm>
              <a:off x="275692" y="5517232"/>
              <a:ext cx="11640616" cy="0"/>
            </a:xfrm>
            <a:prstGeom prst="line">
              <a:avLst/>
            </a:prstGeom>
            <a:ln w="76200" cap="rnd">
              <a:solidFill>
                <a:srgbClr val="0065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33B56494-3471-4C15-82E3-CDB73575AED8}"/>
                </a:ext>
              </a:extLst>
            </p:cNvPr>
            <p:cNvSpPr/>
            <p:nvPr/>
          </p:nvSpPr>
          <p:spPr>
            <a:xfrm>
              <a:off x="371364" y="5526468"/>
              <a:ext cx="11449272" cy="12394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부호그림</a:t>
              </a:r>
              <a:r>
                <a:rPr lang="en-US" altLang="ko-KR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(X</a:t>
              </a:r>
              <a:r>
                <a:rPr lang="en-US" altLang="ko-KR" sz="23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=</a:t>
              </a:r>
              <a:r>
                <a:rPr lang="ko-KR" altLang="en-US" sz="23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연월</a:t>
              </a:r>
              <a:r>
                <a:rPr lang="en-US" altLang="ko-KR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, Y</a:t>
              </a:r>
              <a:r>
                <a:rPr lang="en-US" altLang="ko-KR" sz="23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=</a:t>
              </a:r>
              <a:r>
                <a:rPr lang="ko-KR" altLang="en-US" sz="23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  <a:r>
                <a:rPr lang="en-US" altLang="ko-KR" sz="23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, </a:t>
              </a:r>
              <a:r>
                <a:rPr lang="en-US" altLang="ko-KR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Z=</a:t>
              </a:r>
              <a:r>
                <a:rPr lang="ko-KR" altLang="en-US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관광객 수</a:t>
              </a:r>
              <a:r>
                <a:rPr lang="en-US" altLang="ko-KR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) </a:t>
              </a:r>
              <a:r>
                <a:rPr lang="ko-KR" altLang="en-US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을 그려 확인한 결과</a:t>
              </a:r>
              <a:endParaRPr lang="en-US" altLang="ko-KR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시간의 흐름에 따라 </a:t>
              </a:r>
              <a:r>
                <a:rPr lang="ko-KR" altLang="en-US" sz="2300" dirty="0">
                  <a:solidFill>
                    <a:srgbClr val="00658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하차 승객 수와 </a:t>
              </a:r>
              <a:r>
                <a:rPr lang="ko-KR" altLang="en-US" sz="2300" dirty="0" smtClean="0">
                  <a:solidFill>
                    <a:srgbClr val="00658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총 관광객 </a:t>
              </a:r>
              <a:r>
                <a:rPr lang="ko-KR" altLang="en-US" sz="2300" dirty="0">
                  <a:solidFill>
                    <a:srgbClr val="00658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수가 감소하는 양상</a:t>
              </a:r>
              <a:r>
                <a:rPr lang="ko-KR" altLang="en-US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을 확인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064" b="4512"/>
          <a:stretch/>
        </p:blipFill>
        <p:spPr>
          <a:xfrm>
            <a:off x="1127448" y="1340769"/>
            <a:ext cx="10045116" cy="367240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336362" y="1458887"/>
            <a:ext cx="1728190" cy="230832"/>
            <a:chOff x="9408370" y="1458887"/>
            <a:chExt cx="1728190" cy="230832"/>
          </a:xfrm>
        </p:grpSpPr>
        <p:sp>
          <p:nvSpPr>
            <p:cNvPr id="10" name="직사각형 9"/>
            <p:cNvSpPr/>
            <p:nvPr/>
          </p:nvSpPr>
          <p:spPr>
            <a:xfrm>
              <a:off x="9408370" y="1495659"/>
              <a:ext cx="160631" cy="160631"/>
            </a:xfrm>
            <a:prstGeom prst="rect">
              <a:avLst/>
            </a:prstGeom>
            <a:solidFill>
              <a:srgbClr val="08519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24392" y="1458887"/>
              <a:ext cx="15121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450,000 </a:t>
              </a:r>
              <a:r>
                <a:rPr lang="ko-KR" altLang="en-US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이상</a:t>
              </a:r>
              <a:endParaRPr lang="ko-KR" altLang="en-US" sz="9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338577" y="1674507"/>
            <a:ext cx="1725975" cy="230832"/>
            <a:chOff x="9410585" y="1674507"/>
            <a:chExt cx="1725975" cy="230832"/>
          </a:xfrm>
        </p:grpSpPr>
        <p:sp>
          <p:nvSpPr>
            <p:cNvPr id="11" name="직사각형 10"/>
            <p:cNvSpPr/>
            <p:nvPr/>
          </p:nvSpPr>
          <p:spPr>
            <a:xfrm>
              <a:off x="9410585" y="1713667"/>
              <a:ext cx="160631" cy="160631"/>
            </a:xfrm>
            <a:prstGeom prst="rect">
              <a:avLst/>
            </a:prstGeom>
            <a:solidFill>
              <a:srgbClr val="2171B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24391" y="1674507"/>
              <a:ext cx="15121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300,000 </a:t>
              </a:r>
              <a:r>
                <a:rPr lang="ko-KR" altLang="en-US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이상 </a:t>
              </a:r>
              <a:r>
                <a:rPr lang="en-US" altLang="ko-KR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450,000 </a:t>
              </a:r>
              <a:r>
                <a:rPr lang="ko-KR" altLang="en-US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미만</a:t>
              </a:r>
              <a:endParaRPr lang="ko-KR" altLang="en-US" sz="9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336361" y="1897072"/>
            <a:ext cx="1728191" cy="230832"/>
            <a:chOff x="9408369" y="1897072"/>
            <a:chExt cx="1728191" cy="230832"/>
          </a:xfrm>
        </p:grpSpPr>
        <p:sp>
          <p:nvSpPr>
            <p:cNvPr id="12" name="직사각형 11"/>
            <p:cNvSpPr/>
            <p:nvPr/>
          </p:nvSpPr>
          <p:spPr>
            <a:xfrm>
              <a:off x="9408369" y="1929111"/>
              <a:ext cx="160631" cy="160631"/>
            </a:xfrm>
            <a:prstGeom prst="rect">
              <a:avLst/>
            </a:prstGeom>
            <a:solidFill>
              <a:srgbClr val="6BAE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624391" y="1897072"/>
              <a:ext cx="15121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150,000 </a:t>
              </a:r>
              <a:r>
                <a:rPr lang="ko-KR" altLang="en-US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이상 </a:t>
              </a:r>
              <a:r>
                <a:rPr lang="en-US" altLang="ko-KR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300,000 </a:t>
              </a:r>
              <a:r>
                <a:rPr lang="ko-KR" altLang="en-US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미만</a:t>
              </a:r>
              <a:endParaRPr lang="ko-KR" altLang="en-US" sz="9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336360" y="2119091"/>
            <a:ext cx="1728192" cy="230832"/>
            <a:chOff x="9408368" y="2119091"/>
            <a:chExt cx="1728192" cy="230832"/>
          </a:xfrm>
        </p:grpSpPr>
        <p:sp>
          <p:nvSpPr>
            <p:cNvPr id="13" name="직사각형 12"/>
            <p:cNvSpPr/>
            <p:nvPr/>
          </p:nvSpPr>
          <p:spPr>
            <a:xfrm>
              <a:off x="9408368" y="2154192"/>
              <a:ext cx="160631" cy="160631"/>
            </a:xfrm>
            <a:prstGeom prst="rect">
              <a:avLst/>
            </a:prstGeom>
            <a:solidFill>
              <a:srgbClr val="DEEBF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624391" y="2119091"/>
              <a:ext cx="15121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150,000 </a:t>
              </a:r>
              <a:r>
                <a:rPr lang="ko-KR" altLang="en-US" sz="900" dirty="0" smtClean="0">
                  <a:latin typeface="a고딕15" panose="02020600000000000000" pitchFamily="18" charset="-127"/>
                  <a:ea typeface="a고딕15" panose="02020600000000000000" pitchFamily="18" charset="-127"/>
                </a:rPr>
                <a:t>미만</a:t>
              </a:r>
              <a:endParaRPr lang="ko-KR" altLang="en-US" sz="9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434465" y="5075948"/>
            <a:ext cx="9880830" cy="153252"/>
            <a:chOff x="1434465" y="5075948"/>
            <a:chExt cx="9880830" cy="153252"/>
          </a:xfrm>
        </p:grpSpPr>
        <p:sp>
          <p:nvSpPr>
            <p:cNvPr id="25" name="직사각형 24"/>
            <p:cNvSpPr/>
            <p:nvPr/>
          </p:nvSpPr>
          <p:spPr>
            <a:xfrm flipH="1">
              <a:off x="1434465" y="5075948"/>
              <a:ext cx="727947" cy="153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2016</a:t>
              </a:r>
              <a:endPara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3265042" y="5075948"/>
              <a:ext cx="727947" cy="153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2017</a:t>
              </a:r>
              <a:endPara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5095619" y="5075948"/>
              <a:ext cx="727947" cy="153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2018</a:t>
              </a:r>
              <a:endPara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H="1">
              <a:off x="6926196" y="5075948"/>
              <a:ext cx="727947" cy="153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2019</a:t>
              </a:r>
              <a:endPara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H="1">
              <a:off x="8756773" y="5075948"/>
              <a:ext cx="727947" cy="153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2020</a:t>
              </a:r>
              <a:endPara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 flipH="1">
              <a:off x="10587348" y="5075948"/>
              <a:ext cx="727947" cy="153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2021</a:t>
              </a:r>
              <a:endPara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2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84FE938-9062-4797-A394-DB9F613734DF}"/>
              </a:ext>
            </a:extLst>
          </p:cNvPr>
          <p:cNvSpPr/>
          <p:nvPr/>
        </p:nvSpPr>
        <p:spPr>
          <a:xfrm>
            <a:off x="623392" y="1090838"/>
            <a:ext cx="57606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월별 철도 이용객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DEEC86C-0ADD-47F7-8364-3DFD518ECA71}"/>
              </a:ext>
            </a:extLst>
          </p:cNvPr>
          <p:cNvSpPr/>
          <p:nvPr/>
        </p:nvSpPr>
        <p:spPr>
          <a:xfrm>
            <a:off x="6244060" y="1082476"/>
            <a:ext cx="57606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월별 총 관광객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ADD09B13-3EAC-473D-86EA-251D06A33640}"/>
              </a:ext>
            </a:extLst>
          </p:cNvPr>
          <p:cNvGrpSpPr/>
          <p:nvPr/>
        </p:nvGrpSpPr>
        <p:grpSpPr>
          <a:xfrm>
            <a:off x="457226" y="1405987"/>
            <a:ext cx="11277548" cy="4931041"/>
            <a:chOff x="75036" y="1268760"/>
            <a:chExt cx="11897912" cy="52022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6D49AC4E-3ED7-41EB-8869-12F1D9D26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39"/>
            <a:stretch/>
          </p:blipFill>
          <p:spPr>
            <a:xfrm>
              <a:off x="188316" y="1268760"/>
              <a:ext cx="11784632" cy="510705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81F9E2D3-5650-43C5-B54F-9868D3F62B2F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264" y="1492890"/>
              <a:ext cx="1654510" cy="4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DDB1F01-5CCD-4F72-98CE-AB793755D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6088" y="1549436"/>
              <a:ext cx="1656184" cy="397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D7935D5E-D0BF-4CCF-9719-B3236817300F}"/>
                </a:ext>
              </a:extLst>
            </p:cNvPr>
            <p:cNvSpPr/>
            <p:nvPr/>
          </p:nvSpPr>
          <p:spPr>
            <a:xfrm rot="16200000">
              <a:off x="-378778" y="3594782"/>
              <a:ext cx="119566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45561024-854C-48C1-BD71-F81EFA268A2E}"/>
                </a:ext>
              </a:extLst>
            </p:cNvPr>
            <p:cNvSpPr/>
            <p:nvPr/>
          </p:nvSpPr>
          <p:spPr>
            <a:xfrm rot="16200000">
              <a:off x="5514301" y="3594782"/>
              <a:ext cx="119566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관광객 수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5E2D1620-3AE6-42F1-9D1D-115C62D8ACB6}"/>
                </a:ext>
              </a:extLst>
            </p:cNvPr>
            <p:cNvSpPr/>
            <p:nvPr/>
          </p:nvSpPr>
          <p:spPr>
            <a:xfrm>
              <a:off x="2473834" y="6183019"/>
              <a:ext cx="119566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Time</a:t>
              </a:r>
              <a:endParaRPr lang="ko-KR" altLang="en-US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52A5C489-699A-4F73-AB5F-3444E8F3852C}"/>
                </a:ext>
              </a:extLst>
            </p:cNvPr>
            <p:cNvSpPr/>
            <p:nvPr/>
          </p:nvSpPr>
          <p:spPr>
            <a:xfrm>
              <a:off x="8522506" y="6183019"/>
              <a:ext cx="119566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Time</a:t>
              </a:r>
              <a:endParaRPr lang="ko-KR" altLang="en-US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데이터 탐색 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r>
              <a:rPr lang="en-US" altLang="ko-KR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시계열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분해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06F8D2C-8CC1-4C57-86F9-3E996560091F}"/>
              </a:ext>
            </a:extLst>
          </p:cNvPr>
          <p:cNvSpPr/>
          <p:nvPr/>
        </p:nvSpPr>
        <p:spPr>
          <a:xfrm>
            <a:off x="62041" y="1301578"/>
            <a:ext cx="60984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월별 철도 이용객 수 </a:t>
            </a:r>
            <a:r>
              <a:rPr lang="ko-KR" altLang="en-US" sz="15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시계열</a:t>
            </a:r>
            <a:r>
              <a:rPr lang="en-US" altLang="ko-KR" sz="15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5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분해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29AAA77A-D5A0-469A-81DA-26D74A7448D4}"/>
              </a:ext>
            </a:extLst>
          </p:cNvPr>
          <p:cNvGrpSpPr/>
          <p:nvPr/>
        </p:nvGrpSpPr>
        <p:grpSpPr>
          <a:xfrm>
            <a:off x="162073" y="1650162"/>
            <a:ext cx="11720072" cy="4731159"/>
            <a:chOff x="162073" y="1733287"/>
            <a:chExt cx="11720072" cy="453947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DCAF6944-3D90-4663-AB99-B7EC8D6CC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94"/>
            <a:stretch/>
          </p:blipFill>
          <p:spPr>
            <a:xfrm>
              <a:off x="162073" y="1772827"/>
              <a:ext cx="5657421" cy="449993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48368BEF-1F6A-4BC6-BD5D-45791247F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94"/>
            <a:stretch/>
          </p:blipFill>
          <p:spPr>
            <a:xfrm>
              <a:off x="6160441" y="1733287"/>
              <a:ext cx="5721704" cy="4499931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ECE6407-442D-4A7E-815D-ADF41F7DD399}"/>
              </a:ext>
            </a:extLst>
          </p:cNvPr>
          <p:cNvSpPr/>
          <p:nvPr/>
        </p:nvSpPr>
        <p:spPr>
          <a:xfrm>
            <a:off x="6125337" y="1301578"/>
            <a:ext cx="60984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월별 총 관광객 수 </a:t>
            </a:r>
            <a:r>
              <a:rPr lang="ko-KR" altLang="en-US" sz="15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시계열 분해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26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CEF1AD2-745F-4DD5-8EB3-6F9E879D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6" y="1024975"/>
            <a:ext cx="11568608" cy="40602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44A6177-1471-456D-B3B9-B83373C74660}"/>
              </a:ext>
            </a:extLst>
          </p:cNvPr>
          <p:cNvSpPr/>
          <p:nvPr/>
        </p:nvSpPr>
        <p:spPr>
          <a:xfrm>
            <a:off x="2677328" y="4941168"/>
            <a:ext cx="119566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Time</a:t>
            </a:r>
            <a:endParaRPr lang="ko-KR" altLang="en-US" sz="1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541F19D-C60B-49B0-A181-ADBD57B3CA1E}"/>
              </a:ext>
            </a:extLst>
          </p:cNvPr>
          <p:cNvSpPr/>
          <p:nvPr/>
        </p:nvSpPr>
        <p:spPr>
          <a:xfrm>
            <a:off x="8577922" y="4941168"/>
            <a:ext cx="119566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Time</a:t>
            </a:r>
            <a:endParaRPr lang="ko-KR" altLang="en-US" sz="1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E24C91DD-CFC5-43FA-906D-E4A556FE7CFE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11B748-4065-4AA2-AF2C-FF5210D0E181}"/>
              </a:ext>
            </a:extLst>
          </p:cNvPr>
          <p:cNvSpPr/>
          <p:nvPr/>
        </p:nvSpPr>
        <p:spPr>
          <a:xfrm>
            <a:off x="225958" y="996912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계절 요인을 제거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한 월별 철도 이용객 수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CDA6E1-BFF1-4B8C-8EFB-D42B7AC738E8}"/>
              </a:ext>
            </a:extLst>
          </p:cNvPr>
          <p:cNvSpPr/>
          <p:nvPr/>
        </p:nvSpPr>
        <p:spPr>
          <a:xfrm>
            <a:off x="6126552" y="996912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계절 요인을 제거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한 월별 총 관광객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r>
              <a:rPr lang="en-US" altLang="ko-KR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시계열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분해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1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CEF1AD2-745F-4DD5-8EB3-6F9E879D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6" y="1024975"/>
            <a:ext cx="11568608" cy="40602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44A6177-1471-456D-B3B9-B83373C74660}"/>
              </a:ext>
            </a:extLst>
          </p:cNvPr>
          <p:cNvSpPr/>
          <p:nvPr/>
        </p:nvSpPr>
        <p:spPr>
          <a:xfrm>
            <a:off x="2677328" y="4941168"/>
            <a:ext cx="119566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Time</a:t>
            </a:r>
            <a:endParaRPr lang="ko-KR" altLang="en-US" sz="1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541F19D-C60B-49B0-A181-ADBD57B3CA1E}"/>
              </a:ext>
            </a:extLst>
          </p:cNvPr>
          <p:cNvSpPr/>
          <p:nvPr/>
        </p:nvSpPr>
        <p:spPr>
          <a:xfrm>
            <a:off x="8577922" y="4941168"/>
            <a:ext cx="119566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Time</a:t>
            </a:r>
            <a:endParaRPr lang="ko-KR" altLang="en-US" sz="1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F1776CD3-F62B-4298-98BD-52C5CEFD53F5}"/>
              </a:ext>
            </a:extLst>
          </p:cNvPr>
          <p:cNvGrpSpPr/>
          <p:nvPr/>
        </p:nvGrpSpPr>
        <p:grpSpPr>
          <a:xfrm>
            <a:off x="275692" y="5373216"/>
            <a:ext cx="11640616" cy="1248659"/>
            <a:chOff x="275692" y="5517232"/>
            <a:chExt cx="11640616" cy="124865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E24C91DD-CFC5-43FA-906D-E4A556FE7CFE}"/>
                </a:ext>
              </a:extLst>
            </p:cNvPr>
            <p:cNvCxnSpPr>
              <a:cxnSpLocks/>
            </p:cNvCxnSpPr>
            <p:nvPr/>
          </p:nvCxnSpPr>
          <p:spPr>
            <a:xfrm>
              <a:off x="275692" y="5517232"/>
              <a:ext cx="11640616" cy="0"/>
            </a:xfrm>
            <a:prstGeom prst="line">
              <a:avLst/>
            </a:prstGeom>
            <a:ln w="76200" cap="rnd">
              <a:solidFill>
                <a:srgbClr val="0065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CCD4C24F-3916-40E7-82EA-C99B5748E9BB}"/>
                </a:ext>
              </a:extLst>
            </p:cNvPr>
            <p:cNvSpPr/>
            <p:nvPr/>
          </p:nvSpPr>
          <p:spPr>
            <a:xfrm>
              <a:off x="371364" y="5526468"/>
              <a:ext cx="11449272" cy="12394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계절성을 제거하였음에도 </a:t>
              </a:r>
              <a:r>
                <a:rPr lang="en-US" altLang="ko-KR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2020</a:t>
              </a:r>
              <a:r>
                <a:rPr lang="ko-KR" altLang="en-US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년을 기점으로 시계열 분포에 큰 변화가 식별</a:t>
              </a:r>
              <a:endParaRPr lang="en-US" altLang="ko-KR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해당 원인으로</a:t>
              </a:r>
              <a:r>
                <a:rPr lang="ko-KR" altLang="en-US" sz="2300" dirty="0">
                  <a:solidFill>
                    <a:srgbClr val="00658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 코로나 </a:t>
              </a:r>
              <a:r>
                <a:rPr lang="en-US" altLang="ko-KR" sz="2300" dirty="0">
                  <a:solidFill>
                    <a:srgbClr val="00658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19</a:t>
              </a:r>
              <a:r>
                <a:rPr lang="ko-KR" altLang="en-US" sz="2300" dirty="0">
                  <a:solidFill>
                    <a:srgbClr val="006584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의 영향으로 추측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097230F-FFF6-470E-AC94-A34A217D00DB}"/>
              </a:ext>
            </a:extLst>
          </p:cNvPr>
          <p:cNvSpPr/>
          <p:nvPr/>
        </p:nvSpPr>
        <p:spPr>
          <a:xfrm>
            <a:off x="4746320" y="1385068"/>
            <a:ext cx="1044000" cy="3240360"/>
          </a:xfrm>
          <a:prstGeom prst="rect">
            <a:avLst/>
          </a:prstGeom>
          <a:solidFill>
            <a:srgbClr val="00658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775B702-BF30-42E8-A7E7-09AB2710B83B}"/>
              </a:ext>
            </a:extLst>
          </p:cNvPr>
          <p:cNvSpPr/>
          <p:nvPr/>
        </p:nvSpPr>
        <p:spPr>
          <a:xfrm>
            <a:off x="10604796" y="1385068"/>
            <a:ext cx="1044000" cy="3240360"/>
          </a:xfrm>
          <a:prstGeom prst="rect">
            <a:avLst/>
          </a:prstGeom>
          <a:solidFill>
            <a:srgbClr val="00658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11B748-4065-4AA2-AF2C-FF5210D0E181}"/>
              </a:ext>
            </a:extLst>
          </p:cNvPr>
          <p:cNvSpPr/>
          <p:nvPr/>
        </p:nvSpPr>
        <p:spPr>
          <a:xfrm>
            <a:off x="225958" y="996912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계절 요인을 제거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한 월별 철도 이용객 수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FCDA6E1-BFF1-4B8C-8EFB-D42B7AC738E8}"/>
              </a:ext>
            </a:extLst>
          </p:cNvPr>
          <p:cNvSpPr/>
          <p:nvPr/>
        </p:nvSpPr>
        <p:spPr>
          <a:xfrm>
            <a:off x="6126552" y="996912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계절 요인을 제거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한 월별 총 관광객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r>
              <a:rPr lang="en-US" altLang="ko-KR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시계열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분해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93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19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이후 정의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1A5E9244-D9E9-42AD-8E5D-766332E2E0F9}"/>
              </a:ext>
            </a:extLst>
          </p:cNvPr>
          <p:cNvGrpSpPr/>
          <p:nvPr/>
        </p:nvGrpSpPr>
        <p:grpSpPr>
          <a:xfrm>
            <a:off x="479376" y="1058099"/>
            <a:ext cx="11089232" cy="4276729"/>
            <a:chOff x="479376" y="1172784"/>
            <a:chExt cx="11089232" cy="42767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CA6BFA05-1CA9-4A9F-83AB-AA5575E0B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8" t="23190" r="1398"/>
            <a:stretch/>
          </p:blipFill>
          <p:spPr>
            <a:xfrm>
              <a:off x="623392" y="1886071"/>
              <a:ext cx="10945216" cy="356344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9BB7D9B4-408D-4B66-ACAF-2D2548370752}"/>
                </a:ext>
              </a:extLst>
            </p:cNvPr>
            <p:cNvSpPr/>
            <p:nvPr/>
          </p:nvSpPr>
          <p:spPr>
            <a:xfrm>
              <a:off x="3981940" y="1172784"/>
              <a:ext cx="4176464" cy="272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대한민국 코로나 </a:t>
              </a:r>
              <a:r>
                <a:rPr lang="en-US" altLang="ko-KR" sz="20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19(COVID-19) </a:t>
              </a:r>
              <a:r>
                <a:rPr lang="ko-KR" altLang="en-US" sz="20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추이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ABB524FC-E6E9-41D1-9C7C-6833E930BF7A}"/>
                </a:ext>
              </a:extLst>
            </p:cNvPr>
            <p:cNvSpPr/>
            <p:nvPr/>
          </p:nvSpPr>
          <p:spPr>
            <a:xfrm>
              <a:off x="3998530" y="1525325"/>
              <a:ext cx="4194937" cy="360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총 </a:t>
              </a:r>
              <a:r>
                <a:rPr lang="ko-KR" altLang="en-US" sz="1250" dirty="0" err="1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확진자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: 138,898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명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. 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사망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:1,946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명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, 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격리해제 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: 128,761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명</a:t>
              </a:r>
              <a:endParaRPr lang="en-US" altLang="ko-KR" sz="125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질병관리청 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2021-05-28 00:00 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집계 기준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922D0210-EFBB-4FA4-BA61-4E6A66B19776}"/>
                </a:ext>
              </a:extLst>
            </p:cNvPr>
            <p:cNvSpPr/>
            <p:nvPr/>
          </p:nvSpPr>
          <p:spPr>
            <a:xfrm>
              <a:off x="5183706" y="5191894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확진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03C77FB-22A3-4751-A115-0CE5D9ADDA2C}"/>
                </a:ext>
              </a:extLst>
            </p:cNvPr>
            <p:cNvSpPr/>
            <p:nvPr/>
          </p:nvSpPr>
          <p:spPr>
            <a:xfrm>
              <a:off x="5947222" y="5191894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사망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DF24F2A-50BE-4C1C-976A-0EC5F6EEAEF3}"/>
                </a:ext>
              </a:extLst>
            </p:cNvPr>
            <p:cNvSpPr/>
            <p:nvPr/>
          </p:nvSpPr>
          <p:spPr>
            <a:xfrm>
              <a:off x="6710738" y="5191894"/>
              <a:ext cx="68140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격리해제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5B04FC7E-0EC2-4965-BE9E-5FECEBF975D1}"/>
                </a:ext>
              </a:extLst>
            </p:cNvPr>
            <p:cNvSpPr/>
            <p:nvPr/>
          </p:nvSpPr>
          <p:spPr>
            <a:xfrm>
              <a:off x="551384" y="4709267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E62EEEEE-1DAB-43D8-8223-C00CB6866192}"/>
                </a:ext>
              </a:extLst>
            </p:cNvPr>
            <p:cNvSpPr/>
            <p:nvPr/>
          </p:nvSpPr>
          <p:spPr>
            <a:xfrm>
              <a:off x="551384" y="4160027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300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31D70CAB-7F3E-4EC0-B333-9E1D582F799E}"/>
                </a:ext>
              </a:extLst>
            </p:cNvPr>
            <p:cNvSpPr/>
            <p:nvPr/>
          </p:nvSpPr>
          <p:spPr>
            <a:xfrm>
              <a:off x="551384" y="3593489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600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1616801F-C3EF-41B0-9ED2-C2CE4224A024}"/>
                </a:ext>
              </a:extLst>
            </p:cNvPr>
            <p:cNvSpPr/>
            <p:nvPr/>
          </p:nvSpPr>
          <p:spPr>
            <a:xfrm>
              <a:off x="551384" y="304036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900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88CAF1D4-4A61-458B-B66D-FD876AAB8220}"/>
                </a:ext>
              </a:extLst>
            </p:cNvPr>
            <p:cNvSpPr/>
            <p:nvPr/>
          </p:nvSpPr>
          <p:spPr>
            <a:xfrm>
              <a:off x="479376" y="2444017"/>
              <a:ext cx="504056" cy="366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1200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8864A71E-216E-4E98-B7B1-9FE475304EBA}"/>
                </a:ext>
              </a:extLst>
            </p:cNvPr>
            <p:cNvSpPr/>
            <p:nvPr/>
          </p:nvSpPr>
          <p:spPr>
            <a:xfrm>
              <a:off x="479376" y="1886071"/>
              <a:ext cx="504056" cy="366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1500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BBDC4EB1-7B4C-4DAD-B83B-5B24F7F97EB0}"/>
                </a:ext>
              </a:extLst>
            </p:cNvPr>
            <p:cNvSpPr/>
            <p:nvPr/>
          </p:nvSpPr>
          <p:spPr>
            <a:xfrm>
              <a:off x="4874284" y="5214441"/>
              <a:ext cx="307041" cy="174817"/>
            </a:xfrm>
            <a:prstGeom prst="roundRect">
              <a:avLst/>
            </a:prstGeom>
            <a:solidFill>
              <a:srgbClr val="E2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040D3CC0-EF56-409C-911C-7A1C139A7D89}"/>
                </a:ext>
              </a:extLst>
            </p:cNvPr>
            <p:cNvSpPr/>
            <p:nvPr/>
          </p:nvSpPr>
          <p:spPr>
            <a:xfrm>
              <a:off x="5627967" y="5214441"/>
              <a:ext cx="307041" cy="17481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xmlns="" id="{21E0EBF4-594C-478A-8C04-D51A174A01AD}"/>
                </a:ext>
              </a:extLst>
            </p:cNvPr>
            <p:cNvSpPr/>
            <p:nvPr/>
          </p:nvSpPr>
          <p:spPr>
            <a:xfrm>
              <a:off x="6385218" y="5214441"/>
              <a:ext cx="307041" cy="174817"/>
            </a:xfrm>
            <a:prstGeom prst="roundRect">
              <a:avLst/>
            </a:prstGeom>
            <a:solidFill>
              <a:srgbClr val="6F9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A618DCD6-4322-4C31-ABA2-F44F2E60F1EC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1A5E9244-D9E9-42AD-8E5D-766332E2E0F9}"/>
              </a:ext>
            </a:extLst>
          </p:cNvPr>
          <p:cNvGrpSpPr/>
          <p:nvPr/>
        </p:nvGrpSpPr>
        <p:grpSpPr>
          <a:xfrm>
            <a:off x="479376" y="1058099"/>
            <a:ext cx="11089232" cy="4276729"/>
            <a:chOff x="479376" y="1172784"/>
            <a:chExt cx="11089232" cy="42767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CA6BFA05-1CA9-4A9F-83AB-AA5575E0B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8" t="23190" r="1398"/>
            <a:stretch/>
          </p:blipFill>
          <p:spPr>
            <a:xfrm>
              <a:off x="623392" y="1886071"/>
              <a:ext cx="10945216" cy="356344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9BB7D9B4-408D-4B66-ACAF-2D2548370752}"/>
                </a:ext>
              </a:extLst>
            </p:cNvPr>
            <p:cNvSpPr/>
            <p:nvPr/>
          </p:nvSpPr>
          <p:spPr>
            <a:xfrm>
              <a:off x="3981940" y="1172784"/>
              <a:ext cx="4176464" cy="272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대한민국 코로나 </a:t>
              </a:r>
              <a:r>
                <a:rPr lang="en-US" altLang="ko-KR" sz="20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19(COVID-19) </a:t>
              </a:r>
              <a:r>
                <a:rPr lang="ko-KR" altLang="en-US" sz="20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추이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ABB524FC-E6E9-41D1-9C7C-6833E930BF7A}"/>
                </a:ext>
              </a:extLst>
            </p:cNvPr>
            <p:cNvSpPr/>
            <p:nvPr/>
          </p:nvSpPr>
          <p:spPr>
            <a:xfrm>
              <a:off x="3998530" y="1525325"/>
              <a:ext cx="4194937" cy="360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총 </a:t>
              </a:r>
              <a:r>
                <a:rPr lang="ko-KR" altLang="en-US" sz="1250" dirty="0" err="1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확진자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: 138,898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명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. 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사망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:1,946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명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, 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격리해제 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: 128,761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명</a:t>
              </a:r>
              <a:endParaRPr lang="en-US" altLang="ko-KR" sz="125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질병관리청 </a:t>
              </a:r>
              <a:r>
                <a:rPr lang="en-US" altLang="ko-KR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2021-05-28 00:00 </a:t>
              </a:r>
              <a:r>
                <a:rPr lang="ko-KR" altLang="en-US" sz="1250" dirty="0">
                  <a:solidFill>
                    <a:schemeClr val="bg1">
                      <a:lumMod val="65000"/>
                    </a:schemeClr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집계 기준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922D0210-EFBB-4FA4-BA61-4E6A66B19776}"/>
                </a:ext>
              </a:extLst>
            </p:cNvPr>
            <p:cNvSpPr/>
            <p:nvPr/>
          </p:nvSpPr>
          <p:spPr>
            <a:xfrm>
              <a:off x="5183706" y="5191894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확진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03C77FB-22A3-4751-A115-0CE5D9ADDA2C}"/>
                </a:ext>
              </a:extLst>
            </p:cNvPr>
            <p:cNvSpPr/>
            <p:nvPr/>
          </p:nvSpPr>
          <p:spPr>
            <a:xfrm>
              <a:off x="5947222" y="5191894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사망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DF24F2A-50BE-4C1C-976A-0EC5F6EEAEF3}"/>
                </a:ext>
              </a:extLst>
            </p:cNvPr>
            <p:cNvSpPr/>
            <p:nvPr/>
          </p:nvSpPr>
          <p:spPr>
            <a:xfrm>
              <a:off x="6710738" y="5191894"/>
              <a:ext cx="68140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격리해제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5B04FC7E-0EC2-4965-BE9E-5FECEBF975D1}"/>
                </a:ext>
              </a:extLst>
            </p:cNvPr>
            <p:cNvSpPr/>
            <p:nvPr/>
          </p:nvSpPr>
          <p:spPr>
            <a:xfrm>
              <a:off x="551384" y="4709267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E62EEEEE-1DAB-43D8-8223-C00CB6866192}"/>
                </a:ext>
              </a:extLst>
            </p:cNvPr>
            <p:cNvSpPr/>
            <p:nvPr/>
          </p:nvSpPr>
          <p:spPr>
            <a:xfrm>
              <a:off x="551384" y="4160027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300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31D70CAB-7F3E-4EC0-B333-9E1D582F799E}"/>
                </a:ext>
              </a:extLst>
            </p:cNvPr>
            <p:cNvSpPr/>
            <p:nvPr/>
          </p:nvSpPr>
          <p:spPr>
            <a:xfrm>
              <a:off x="551384" y="3593489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600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1616801F-C3EF-41B0-9ED2-C2CE4224A024}"/>
                </a:ext>
              </a:extLst>
            </p:cNvPr>
            <p:cNvSpPr/>
            <p:nvPr/>
          </p:nvSpPr>
          <p:spPr>
            <a:xfrm>
              <a:off x="551384" y="304036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900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88CAF1D4-4A61-458B-B66D-FD876AAB8220}"/>
                </a:ext>
              </a:extLst>
            </p:cNvPr>
            <p:cNvSpPr/>
            <p:nvPr/>
          </p:nvSpPr>
          <p:spPr>
            <a:xfrm>
              <a:off x="479376" y="2444017"/>
              <a:ext cx="504056" cy="366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1200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8864A71E-216E-4E98-B7B1-9FE475304EBA}"/>
                </a:ext>
              </a:extLst>
            </p:cNvPr>
            <p:cNvSpPr/>
            <p:nvPr/>
          </p:nvSpPr>
          <p:spPr>
            <a:xfrm>
              <a:off x="479376" y="1886071"/>
              <a:ext cx="504056" cy="366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1500</a:t>
              </a:r>
              <a:endPara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BBDC4EB1-7B4C-4DAD-B83B-5B24F7F97EB0}"/>
                </a:ext>
              </a:extLst>
            </p:cNvPr>
            <p:cNvSpPr/>
            <p:nvPr/>
          </p:nvSpPr>
          <p:spPr>
            <a:xfrm>
              <a:off x="4874284" y="5214441"/>
              <a:ext cx="307041" cy="174817"/>
            </a:xfrm>
            <a:prstGeom prst="roundRect">
              <a:avLst/>
            </a:prstGeom>
            <a:solidFill>
              <a:srgbClr val="E2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040D3CC0-EF56-409C-911C-7A1C139A7D89}"/>
                </a:ext>
              </a:extLst>
            </p:cNvPr>
            <p:cNvSpPr/>
            <p:nvPr/>
          </p:nvSpPr>
          <p:spPr>
            <a:xfrm>
              <a:off x="5627967" y="5214441"/>
              <a:ext cx="307041" cy="17481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xmlns="" id="{21E0EBF4-594C-478A-8C04-D51A174A01AD}"/>
                </a:ext>
              </a:extLst>
            </p:cNvPr>
            <p:cNvSpPr/>
            <p:nvPr/>
          </p:nvSpPr>
          <p:spPr>
            <a:xfrm>
              <a:off x="6385218" y="5214441"/>
              <a:ext cx="307041" cy="174817"/>
            </a:xfrm>
            <a:prstGeom prst="roundRect">
              <a:avLst/>
            </a:prstGeom>
            <a:solidFill>
              <a:srgbClr val="6F9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A618DCD6-4322-4C31-ABA2-F44F2E60F1EC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6C70063-B88C-4F82-8B60-869C6E07BC8E}"/>
              </a:ext>
            </a:extLst>
          </p:cNvPr>
          <p:cNvSpPr/>
          <p:nvPr/>
        </p:nvSpPr>
        <p:spPr>
          <a:xfrm>
            <a:off x="407368" y="5324098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 본격적으로 확산되기 시작한 </a:t>
            </a:r>
            <a:r>
              <a:rPr lang="en-US" altLang="ko-KR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‘2</a:t>
            </a: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</a:t>
            </a:r>
            <a:r>
              <a:rPr lang="en-US" altLang="ko-KR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’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기준으로</a:t>
            </a:r>
            <a:endParaRPr lang="en-US" altLang="ko-KR" sz="2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코로나 </a:t>
            </a:r>
            <a:r>
              <a:rPr lang="en-US" altLang="ko-KR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19 </a:t>
            </a:r>
            <a:r>
              <a:rPr lang="ko-KR" altLang="en-US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확산 전</a:t>
            </a:r>
            <a:r>
              <a:rPr lang="en-US" altLang="ko-KR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/</a:t>
            </a:r>
            <a:r>
              <a:rPr lang="ko-KR" altLang="en-US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후 </a:t>
            </a: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데이터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로 나눠서 시계열 분석을 진행  </a:t>
            </a:r>
            <a:endParaRPr lang="ko-KR" altLang="en-US" sz="2300" dirty="0">
              <a:solidFill>
                <a:schemeClr val="tx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FB2A982-E05A-4BA3-AA3D-09FE4AE907AD}"/>
              </a:ext>
            </a:extLst>
          </p:cNvPr>
          <p:cNvSpPr/>
          <p:nvPr/>
        </p:nvSpPr>
        <p:spPr>
          <a:xfrm>
            <a:off x="1775520" y="1954413"/>
            <a:ext cx="1008112" cy="2797200"/>
          </a:xfrm>
          <a:prstGeom prst="rect">
            <a:avLst/>
          </a:prstGeom>
          <a:solidFill>
            <a:srgbClr val="00658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19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이후 정의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5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6C58587-1B96-430D-9C9F-DAC3D6AEC0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EF823F0-C64B-426D-B19A-6A0D90FF69E0}"/>
              </a:ext>
            </a:extLst>
          </p:cNvPr>
          <p:cNvSpPr/>
          <p:nvPr/>
        </p:nvSpPr>
        <p:spPr>
          <a:xfrm>
            <a:off x="3539716" y="1268760"/>
            <a:ext cx="5112568" cy="432048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BE85377-4B14-4EC1-AA8A-9E82B0AE144B}"/>
              </a:ext>
            </a:extLst>
          </p:cNvPr>
          <p:cNvSpPr/>
          <p:nvPr/>
        </p:nvSpPr>
        <p:spPr>
          <a:xfrm>
            <a:off x="2999656" y="764704"/>
            <a:ext cx="1584176" cy="144016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500" dirty="0">
                <a:solidFill>
                  <a:schemeClr val="bg1"/>
                </a:solidFill>
                <a:latin typeface="a시월구일굴림2" panose="02020600000000000000" pitchFamily="18" charset="-127"/>
                <a:ea typeface="a시월구일굴림2" panose="02020600000000000000" pitchFamily="18" charset="-127"/>
              </a:rPr>
              <a:t>01</a:t>
            </a:r>
            <a:endParaRPr lang="ko-KR" altLang="en-US" sz="6500" dirty="0">
              <a:solidFill>
                <a:schemeClr val="bg1"/>
              </a:solidFill>
              <a:latin typeface="a시월구일굴림2" panose="02020600000000000000" pitchFamily="18" charset="-127"/>
              <a:ea typeface="a시월구일굴림2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2E4770C-6EBC-4F02-BFFD-94D7896F984F}"/>
              </a:ext>
            </a:extLst>
          </p:cNvPr>
          <p:cNvSpPr/>
          <p:nvPr/>
        </p:nvSpPr>
        <p:spPr>
          <a:xfrm>
            <a:off x="3539716" y="1952836"/>
            <a:ext cx="5112568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주제선정 배경</a:t>
            </a:r>
            <a:endParaRPr lang="ko-KR" altLang="en-US" sz="48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72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D303271-5CAF-485B-B924-67E433FD05EA}"/>
              </a:ext>
            </a:extLst>
          </p:cNvPr>
          <p:cNvSpPr/>
          <p:nvPr/>
        </p:nvSpPr>
        <p:spPr>
          <a:xfrm>
            <a:off x="407368" y="5085184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</a:t>
            </a:r>
            <a:r>
              <a:rPr lang="en-US" altLang="ko-KR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</a:t>
            </a:r>
            <a:r>
              <a:rPr lang="ko-KR" altLang="en-US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후로 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나눠서 </a:t>
            </a: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월별 철도 </a:t>
            </a:r>
            <a:r>
              <a:rPr lang="ko-KR" altLang="en-US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이용객 및 총 관광객 </a:t>
            </a: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수의 합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확인한 결과</a:t>
            </a:r>
            <a:endParaRPr lang="en-US" altLang="ko-KR" sz="2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각각의 시점 모두 비슷한 증감을 나타내는 것을 확인</a:t>
            </a:r>
            <a:endParaRPr lang="ko-KR" altLang="en-US" sz="2300" dirty="0">
              <a:solidFill>
                <a:schemeClr val="tx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데이터 비교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9351ADC-0C3E-4929-93CD-E5E8A96BFF68}"/>
              </a:ext>
            </a:extLst>
          </p:cNvPr>
          <p:cNvGrpSpPr/>
          <p:nvPr/>
        </p:nvGrpSpPr>
        <p:grpSpPr>
          <a:xfrm>
            <a:off x="923764" y="1484785"/>
            <a:ext cx="10344472" cy="3456384"/>
            <a:chOff x="923764" y="1171831"/>
            <a:chExt cx="10344472" cy="42013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10860017-D7DA-406F-9875-B358F30F3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764" y="1171831"/>
              <a:ext cx="10344472" cy="420138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B731CB59-288C-4BDC-9F36-406C24D4E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3472" y="1431489"/>
              <a:ext cx="1129884" cy="4896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DCBBED11-9D29-4660-92AE-E770FF670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4072" y="1442250"/>
              <a:ext cx="1151406" cy="46809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FD225E3-3EC3-4643-8432-677E62CE8A7C}"/>
              </a:ext>
            </a:extLst>
          </p:cNvPr>
          <p:cNvSpPr/>
          <p:nvPr/>
        </p:nvSpPr>
        <p:spPr>
          <a:xfrm>
            <a:off x="1209396" y="1200828"/>
            <a:ext cx="45985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월별 철도 이용객 수 및 </a:t>
            </a:r>
            <a:r>
              <a:rPr lang="ko-KR" altLang="en-US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F092EF3-32F7-4D15-A354-4B308F7C7672}"/>
              </a:ext>
            </a:extLst>
          </p:cNvPr>
          <p:cNvSpPr/>
          <p:nvPr/>
        </p:nvSpPr>
        <p:spPr>
          <a:xfrm>
            <a:off x="6557882" y="1196753"/>
            <a:ext cx="471035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이후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월별 철도 이용객 수 및 총 관광객 수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3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4BB1E119-B77B-4925-B868-310F21180D10}"/>
              </a:ext>
            </a:extLst>
          </p:cNvPr>
          <p:cNvGrpSpPr/>
          <p:nvPr/>
        </p:nvGrpSpPr>
        <p:grpSpPr>
          <a:xfrm>
            <a:off x="1391816" y="789547"/>
            <a:ext cx="9408368" cy="3994767"/>
            <a:chOff x="1391816" y="586356"/>
            <a:chExt cx="9408368" cy="39947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30D7FB57-159F-4004-938A-17F03C128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1816" y="841608"/>
              <a:ext cx="9408368" cy="373951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85892F36-E679-4F4D-A176-18DB46E4DD19}"/>
                </a:ext>
              </a:extLst>
            </p:cNvPr>
            <p:cNvSpPr/>
            <p:nvPr/>
          </p:nvSpPr>
          <p:spPr>
            <a:xfrm>
              <a:off x="3503712" y="586356"/>
              <a:ext cx="5184576" cy="521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&lt; </a:t>
              </a:r>
              <a:r>
                <a:rPr lang="ko-KR" altLang="en-US" sz="20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코로나 </a:t>
              </a:r>
              <a:r>
                <a:rPr lang="en-US" altLang="ko-KR" sz="20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19</a:t>
              </a:r>
              <a:r>
                <a:rPr lang="ko-KR" altLang="en-US" sz="20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이전 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Row Effects</a:t>
              </a:r>
              <a:r>
                <a:rPr lang="en-US" altLang="ko-KR" sz="20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&gt;</a:t>
              </a:r>
              <a:endParaRPr lang="ko-KR" altLang="en-US" sz="20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xmlns="" id="{F05CD728-9F1A-4BF2-B964-5625D183F1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0528" y="4516267"/>
          <a:ext cx="9408363" cy="60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75">
                  <a:extLst>
                    <a:ext uri="{9D8B030D-6E8A-4147-A177-3AD203B41FA5}">
                      <a16:colId xmlns:a16="http://schemas.microsoft.com/office/drawing/2014/main" xmlns="" val="2980480592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4182599071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638771357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261700903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4165222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80619330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1227419117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178666560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3445640340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740599746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148806778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3827704966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991739308"/>
                    </a:ext>
                  </a:extLst>
                </a:gridCol>
              </a:tblGrid>
              <a:tr h="257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6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2126047"/>
                  </a:ext>
                </a:extLst>
              </a:tr>
              <a:tr h="318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행효과</a:t>
                      </a:r>
                      <a:endParaRPr lang="ko-KR" altLang="en-US" sz="12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-6458.1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-14083.6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-9721.1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9228.9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16086.6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5605.9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-842.1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4812.1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842.1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9277.6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-6668.9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-10642.4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347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91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0D7FB57-159F-4004-938A-17F03C12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16" y="1044799"/>
            <a:ext cx="9408368" cy="3739515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xmlns="" id="{AB10484E-AE71-4F44-8AB2-452D1A4996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0528" y="4516267"/>
          <a:ext cx="9408363" cy="60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75">
                  <a:extLst>
                    <a:ext uri="{9D8B030D-6E8A-4147-A177-3AD203B41FA5}">
                      <a16:colId xmlns:a16="http://schemas.microsoft.com/office/drawing/2014/main" xmlns="" val="2980480592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4182599071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638771357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261700903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4165222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80619330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1227419117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178666560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3445640340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740599746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148806778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3827704966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991739308"/>
                    </a:ext>
                  </a:extLst>
                </a:gridCol>
              </a:tblGrid>
              <a:tr h="257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6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2126047"/>
                  </a:ext>
                </a:extLst>
              </a:tr>
              <a:tr h="318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행효과</a:t>
                      </a:r>
                      <a:endParaRPr lang="ko-KR" altLang="en-US" sz="12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-6458.1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-14083.6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-9721.1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9228.9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16086.6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5605.9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-842.1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4812.1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842.1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9277.6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-6668.9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-10642.4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3471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32A8004-6962-4C66-B5BC-9CF0974B2775}"/>
              </a:ext>
            </a:extLst>
          </p:cNvPr>
          <p:cNvSpPr/>
          <p:nvPr/>
        </p:nvSpPr>
        <p:spPr>
          <a:xfrm>
            <a:off x="407368" y="5085184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11</a:t>
            </a:r>
            <a:r>
              <a:rPr lang="ko-KR" altLang="en-US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 부터 </a:t>
            </a:r>
            <a:r>
              <a:rPr lang="en-US" altLang="ko-KR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3</a:t>
            </a:r>
            <a:r>
              <a:rPr lang="ko-KR" altLang="en-US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월까지</a:t>
            </a:r>
            <a:r>
              <a:rPr lang="en-US" altLang="ko-KR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겨울</a:t>
            </a:r>
            <a:r>
              <a:rPr lang="en-US" altLang="ko-KR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의 행효과는 </a:t>
            </a:r>
            <a:r>
              <a:rPr lang="ko-KR" altLang="en-US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음수 값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으로</a:t>
            </a:r>
            <a:r>
              <a:rPr lang="en-US" altLang="ko-KR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7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월을 제외한 </a:t>
            </a:r>
            <a:r>
              <a:rPr lang="ko-KR" altLang="en-US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나머지 시점은 양수 값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으로 나옴</a:t>
            </a: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81065AC-736B-4014-999F-4BEEE16540F7}"/>
              </a:ext>
            </a:extLst>
          </p:cNvPr>
          <p:cNvCxnSpPr/>
          <p:nvPr/>
        </p:nvCxnSpPr>
        <p:spPr>
          <a:xfrm>
            <a:off x="4136700" y="1424367"/>
            <a:ext cx="0" cy="3024336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B5590CE7-3DAC-4DFB-94A4-80317400B2CD}"/>
              </a:ext>
            </a:extLst>
          </p:cNvPr>
          <p:cNvCxnSpPr/>
          <p:nvPr/>
        </p:nvCxnSpPr>
        <p:spPr>
          <a:xfrm>
            <a:off x="9227408" y="1424367"/>
            <a:ext cx="0" cy="3024336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5892F36-E679-4F4D-A176-18DB46E4DD19}"/>
              </a:ext>
            </a:extLst>
          </p:cNvPr>
          <p:cNvSpPr/>
          <p:nvPr/>
        </p:nvSpPr>
        <p:spPr>
          <a:xfrm>
            <a:off x="3503712" y="789547"/>
            <a:ext cx="518457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이전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Row Effects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rgbClr val="006584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27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0D7FB57-159F-4004-938A-17F03C12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16" y="1044799"/>
            <a:ext cx="9408368" cy="3739515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32A8004-6962-4C66-B5BC-9CF0974B2775}"/>
              </a:ext>
            </a:extLst>
          </p:cNvPr>
          <p:cNvSpPr/>
          <p:nvPr/>
        </p:nvSpPr>
        <p:spPr>
          <a:xfrm>
            <a:off x="407368" y="5085184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11</a:t>
            </a:r>
            <a:r>
              <a:rPr lang="ko-KR" altLang="en-US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 부터 </a:t>
            </a:r>
            <a:r>
              <a:rPr lang="en-US" altLang="ko-KR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3</a:t>
            </a:r>
            <a:r>
              <a:rPr lang="ko-KR" altLang="en-US" sz="22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월까지</a:t>
            </a:r>
            <a:r>
              <a:rPr lang="en-US" altLang="ko-KR" sz="22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2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겨울</a:t>
            </a:r>
            <a:r>
              <a:rPr lang="en-US" altLang="ko-KR" sz="22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행효과는 </a:t>
            </a:r>
            <a:r>
              <a:rPr lang="ko-KR" altLang="en-US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음수 값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으로</a:t>
            </a:r>
            <a:r>
              <a:rPr lang="en-US" altLang="ko-KR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7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월을 제외한 </a:t>
            </a:r>
            <a:r>
              <a:rPr lang="ko-KR" altLang="en-US" sz="22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나머지 시점은 양수 값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으로 나옴</a:t>
            </a: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야외 활동을 하기 용이한 </a:t>
            </a:r>
            <a:r>
              <a:rPr lang="ko-KR" altLang="en-US" sz="2200" dirty="0">
                <a:solidFill>
                  <a:schemeClr val="tx1"/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봄</a:t>
            </a:r>
            <a:r>
              <a:rPr lang="en-US" altLang="ko-KR" sz="2200" dirty="0">
                <a:solidFill>
                  <a:schemeClr val="tx1"/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여름</a:t>
            </a:r>
            <a:r>
              <a:rPr lang="en-US" altLang="ko-KR" sz="2200" dirty="0">
                <a:solidFill>
                  <a:schemeClr val="tx1"/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가을에 </a:t>
            </a:r>
            <a:r>
              <a:rPr lang="ko-KR" altLang="en-US" sz="2200" dirty="0" smtClean="0">
                <a:solidFill>
                  <a:schemeClr val="tx1"/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관광객이 </a:t>
            </a:r>
            <a:r>
              <a:rPr lang="ko-KR" altLang="en-US" sz="2200" dirty="0">
                <a:solidFill>
                  <a:schemeClr val="tx1"/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많다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는 것을 알 수 있음</a:t>
            </a: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xmlns="" id="{99CE1498-3198-442E-ABCA-831A3F850C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0528" y="4516267"/>
          <a:ext cx="9408363" cy="60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75">
                  <a:extLst>
                    <a:ext uri="{9D8B030D-6E8A-4147-A177-3AD203B41FA5}">
                      <a16:colId xmlns:a16="http://schemas.microsoft.com/office/drawing/2014/main" xmlns="" val="2980480592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4182599071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638771357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261700903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4165222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80619330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1227419117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178666560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3445640340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740599746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1488067784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3827704966"/>
                    </a:ext>
                  </a:extLst>
                </a:gridCol>
                <a:gridCol w="735274">
                  <a:extLst>
                    <a:ext uri="{9D8B030D-6E8A-4147-A177-3AD203B41FA5}">
                      <a16:colId xmlns:a16="http://schemas.microsoft.com/office/drawing/2014/main" xmlns="" val="2991739308"/>
                    </a:ext>
                  </a:extLst>
                </a:gridCol>
              </a:tblGrid>
              <a:tr h="257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6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</a:t>
                      </a:r>
                      <a:r>
                        <a:rPr lang="ko-KR" altLang="en-US" sz="13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2126047"/>
                  </a:ext>
                </a:extLst>
              </a:tr>
              <a:tr h="318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행효과</a:t>
                      </a:r>
                      <a:endParaRPr lang="ko-KR" altLang="en-US" sz="12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-6458.1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-14083.6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-9721.1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9228.9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16086.6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5605.9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-842.1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4812.1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842.1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9277.6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-6668.9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00" baseline="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-10642.4</a:t>
                      </a:r>
                      <a:endParaRPr lang="ko-KR" altLang="en-US" sz="1200" spc="-100" baseline="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347193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C1D971F2-438F-41A2-8EC9-252CD6E2E84D}"/>
              </a:ext>
            </a:extLst>
          </p:cNvPr>
          <p:cNvCxnSpPr/>
          <p:nvPr/>
        </p:nvCxnSpPr>
        <p:spPr>
          <a:xfrm>
            <a:off x="4136700" y="1424367"/>
            <a:ext cx="0" cy="3024336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F333591D-4759-45AB-ADB3-A50F325D4E99}"/>
              </a:ext>
            </a:extLst>
          </p:cNvPr>
          <p:cNvCxnSpPr/>
          <p:nvPr/>
        </p:nvCxnSpPr>
        <p:spPr>
          <a:xfrm>
            <a:off x="9227408" y="1424367"/>
            <a:ext cx="0" cy="3024336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5892F36-E679-4F4D-A176-18DB46E4DD19}"/>
              </a:ext>
            </a:extLst>
          </p:cNvPr>
          <p:cNvSpPr/>
          <p:nvPr/>
        </p:nvSpPr>
        <p:spPr>
          <a:xfrm>
            <a:off x="3503712" y="789547"/>
            <a:ext cx="518457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이전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Row Effects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rgbClr val="006584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06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325CBAD-2CB2-44AA-A014-4C6FC99B1859}"/>
              </a:ext>
            </a:extLst>
          </p:cNvPr>
          <p:cNvGrpSpPr/>
          <p:nvPr/>
        </p:nvGrpSpPr>
        <p:grpSpPr>
          <a:xfrm>
            <a:off x="251520" y="1772817"/>
            <a:ext cx="11688960" cy="3881744"/>
            <a:chOff x="191344" y="1438714"/>
            <a:chExt cx="11688960" cy="379049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B985EB84-7F73-4948-8AD2-6B269569F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874" b="9581"/>
            <a:stretch/>
          </p:blipFill>
          <p:spPr>
            <a:xfrm>
              <a:off x="191344" y="1597034"/>
              <a:ext cx="11688960" cy="363217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B32A5ABD-E6D6-484C-99EB-40B52ADD7188}"/>
                </a:ext>
              </a:extLst>
            </p:cNvPr>
            <p:cNvSpPr/>
            <p:nvPr/>
          </p:nvSpPr>
          <p:spPr>
            <a:xfrm>
              <a:off x="892952" y="4243721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42078.8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1B88C95E-92A0-449F-9523-EBB8A5EE4290}"/>
                </a:ext>
              </a:extLst>
            </p:cNvPr>
            <p:cNvSpPr/>
            <p:nvPr/>
          </p:nvSpPr>
          <p:spPr>
            <a:xfrm>
              <a:off x="1908849" y="4460902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8335.1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5DA30DBE-0D3B-4C0D-905C-85B9722CAD70}"/>
                </a:ext>
              </a:extLst>
            </p:cNvPr>
            <p:cNvSpPr/>
            <p:nvPr/>
          </p:nvSpPr>
          <p:spPr>
            <a:xfrm>
              <a:off x="2897038" y="4509603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216.3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FC64EFBD-C804-4DCA-B3CE-FA80BD55131E}"/>
                </a:ext>
              </a:extLst>
            </p:cNvPr>
            <p:cNvSpPr/>
            <p:nvPr/>
          </p:nvSpPr>
          <p:spPr>
            <a:xfrm>
              <a:off x="3905173" y="1438714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494589.8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E1F4121C-CC17-418A-B3A6-EE53A14CEDA6}"/>
                </a:ext>
              </a:extLst>
            </p:cNvPr>
            <p:cNvSpPr/>
            <p:nvPr/>
          </p:nvSpPr>
          <p:spPr>
            <a:xfrm>
              <a:off x="4894815" y="4509603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-51086.1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F95DD893-A95A-406C-B8C1-A657A7CBAE16}"/>
                </a:ext>
              </a:extLst>
            </p:cNvPr>
            <p:cNvSpPr/>
            <p:nvPr/>
          </p:nvSpPr>
          <p:spPr>
            <a:xfrm>
              <a:off x="5899164" y="4519757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-55515.9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6F883A49-D3FC-4663-82CB-300F8AA59D27}"/>
                </a:ext>
              </a:extLst>
            </p:cNvPr>
            <p:cNvSpPr/>
            <p:nvPr/>
          </p:nvSpPr>
          <p:spPr>
            <a:xfrm>
              <a:off x="6889245" y="4209237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49293.3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FA3155A-FBFF-434B-AADD-593448CCBB7E}"/>
                </a:ext>
              </a:extLst>
            </p:cNvPr>
            <p:cNvSpPr/>
            <p:nvPr/>
          </p:nvSpPr>
          <p:spPr>
            <a:xfrm>
              <a:off x="7872526" y="4361538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23940.9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5270D408-5B8E-49C2-AECE-A4444E28970C}"/>
                </a:ext>
              </a:extLst>
            </p:cNvPr>
            <p:cNvSpPr/>
            <p:nvPr/>
          </p:nvSpPr>
          <p:spPr>
            <a:xfrm>
              <a:off x="8893196" y="4526011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-24652.8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A075B883-9045-4D97-8A27-D91559EEEBAD}"/>
                </a:ext>
              </a:extLst>
            </p:cNvPr>
            <p:cNvSpPr/>
            <p:nvPr/>
          </p:nvSpPr>
          <p:spPr>
            <a:xfrm>
              <a:off x="9898979" y="4509600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-26338.0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FDE51583-A93F-48DE-A655-43761C2B9ECE}"/>
                </a:ext>
              </a:extLst>
            </p:cNvPr>
            <p:cNvSpPr/>
            <p:nvPr/>
          </p:nvSpPr>
          <p:spPr>
            <a:xfrm>
              <a:off x="10898308" y="4529906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-57226.6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E6DEC3E-5988-45CF-9370-59EFD427D096}"/>
              </a:ext>
            </a:extLst>
          </p:cNvPr>
          <p:cNvSpPr/>
          <p:nvPr/>
        </p:nvSpPr>
        <p:spPr>
          <a:xfrm>
            <a:off x="891072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강촌레일파크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85BAFF76-03A8-4A5B-84B7-75F47762F4C1}"/>
              </a:ext>
            </a:extLst>
          </p:cNvPr>
          <p:cNvSpPr/>
          <p:nvPr/>
        </p:nvSpPr>
        <p:spPr>
          <a:xfrm>
            <a:off x="1847528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국립춘천박물관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EF1924B-3FAA-4199-AEC7-B6A867AFFC9F}"/>
              </a:ext>
            </a:extLst>
          </p:cNvPr>
          <p:cNvSpPr/>
          <p:nvPr/>
        </p:nvSpPr>
        <p:spPr>
          <a:xfrm>
            <a:off x="2883348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김유정문학마을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DD9AA6D-DCF0-42CC-8320-4FE7432D01E8}"/>
              </a:ext>
            </a:extLst>
          </p:cNvPr>
          <p:cNvSpPr/>
          <p:nvPr/>
        </p:nvSpPr>
        <p:spPr>
          <a:xfrm>
            <a:off x="3891460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남이섬유원지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4EAC736-946E-4E7D-8934-CF764F1371B8}"/>
              </a:ext>
            </a:extLst>
          </p:cNvPr>
          <p:cNvSpPr/>
          <p:nvPr/>
        </p:nvSpPr>
        <p:spPr>
          <a:xfrm>
            <a:off x="4862628" y="5728304"/>
            <a:ext cx="1059768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막국수체험박물관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D498D34-AB25-4950-86FC-465C23321F93}"/>
              </a:ext>
            </a:extLst>
          </p:cNvPr>
          <p:cNvSpPr/>
          <p:nvPr/>
        </p:nvSpPr>
        <p:spPr>
          <a:xfrm>
            <a:off x="6075812" y="5728304"/>
            <a:ext cx="58701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물레길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6FD3CEE-EC38-4177-A384-611C60AE323B}"/>
              </a:ext>
            </a:extLst>
          </p:cNvPr>
          <p:cNvSpPr/>
          <p:nvPr/>
        </p:nvSpPr>
        <p:spPr>
          <a:xfrm>
            <a:off x="6870773" y="5728304"/>
            <a:ext cx="1080120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애니메이션박물관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A1F7F29-1E4B-4972-888C-DFDEA006D8A6}"/>
              </a:ext>
            </a:extLst>
          </p:cNvPr>
          <p:cNvSpPr/>
          <p:nvPr/>
        </p:nvSpPr>
        <p:spPr>
          <a:xfrm>
            <a:off x="7826346" y="5728304"/>
            <a:ext cx="1080120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제이드가든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871B3D9-A1A9-4941-8DEF-3D228BE2B4CB}"/>
              </a:ext>
            </a:extLst>
          </p:cNvPr>
          <p:cNvSpPr/>
          <p:nvPr/>
        </p:nvSpPr>
        <p:spPr>
          <a:xfrm>
            <a:off x="8562744" y="5728304"/>
            <a:ext cx="1462912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에티오피아참전기념관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7CD16935-9453-4807-B1F0-B59234CB3B46}"/>
              </a:ext>
            </a:extLst>
          </p:cNvPr>
          <p:cNvSpPr/>
          <p:nvPr/>
        </p:nvSpPr>
        <p:spPr>
          <a:xfrm>
            <a:off x="9786880" y="5728304"/>
            <a:ext cx="1191397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춘천지구전적기념관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7E8D4C48-740F-4373-86D6-A4B2F3F553EA}"/>
              </a:ext>
            </a:extLst>
          </p:cNvPr>
          <p:cNvSpPr/>
          <p:nvPr/>
        </p:nvSpPr>
        <p:spPr>
          <a:xfrm>
            <a:off x="10776520" y="5728303"/>
            <a:ext cx="1191397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엘리시안강촌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ADA14E8D-DED5-4523-9272-C96A9FF494BA}"/>
              </a:ext>
            </a:extLst>
          </p:cNvPr>
          <p:cNvSpPr/>
          <p:nvPr/>
        </p:nvSpPr>
        <p:spPr>
          <a:xfrm>
            <a:off x="3503712" y="980728"/>
            <a:ext cx="518457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Column Effects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rgbClr val="006584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4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51520" y="1765257"/>
            <a:ext cx="11688960" cy="4296550"/>
            <a:chOff x="191344" y="1765257"/>
            <a:chExt cx="11688960" cy="42965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8325CBAD-2CB2-44AA-A014-4C6FC99B1859}"/>
                </a:ext>
              </a:extLst>
            </p:cNvPr>
            <p:cNvGrpSpPr/>
            <p:nvPr/>
          </p:nvGrpSpPr>
          <p:grpSpPr>
            <a:xfrm>
              <a:off x="191344" y="1772817"/>
              <a:ext cx="11688960" cy="3881744"/>
              <a:chOff x="191344" y="1438714"/>
              <a:chExt cx="11688960" cy="379049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xmlns="" id="{B985EB84-7F73-4948-8AD2-6B269569F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874" b="9581"/>
              <a:stretch/>
            </p:blipFill>
            <p:spPr>
              <a:xfrm>
                <a:off x="191344" y="1597034"/>
                <a:ext cx="11688960" cy="3632172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B32A5ABD-E6D6-484C-99EB-40B52ADD7188}"/>
                  </a:ext>
                </a:extLst>
              </p:cNvPr>
              <p:cNvSpPr/>
              <p:nvPr/>
            </p:nvSpPr>
            <p:spPr>
              <a:xfrm>
                <a:off x="892952" y="4243721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42078.8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1B88C95E-92A0-449F-9523-EBB8A5EE4290}"/>
                  </a:ext>
                </a:extLst>
              </p:cNvPr>
              <p:cNvSpPr/>
              <p:nvPr/>
            </p:nvSpPr>
            <p:spPr>
              <a:xfrm>
                <a:off x="1908849" y="4460902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8335.1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5DA30DBE-0D3B-4C0D-905C-85B9722CAD70}"/>
                  </a:ext>
                </a:extLst>
              </p:cNvPr>
              <p:cNvSpPr/>
              <p:nvPr/>
            </p:nvSpPr>
            <p:spPr>
              <a:xfrm>
                <a:off x="2897038" y="4509603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216.3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E1F4121C-CC17-418A-B3A6-EE53A14CEDA6}"/>
                  </a:ext>
                </a:extLst>
              </p:cNvPr>
              <p:cNvSpPr/>
              <p:nvPr/>
            </p:nvSpPr>
            <p:spPr>
              <a:xfrm>
                <a:off x="4894815" y="4509603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-51086.1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F95DD893-A95A-406C-B8C1-A657A7CBAE16}"/>
                  </a:ext>
                </a:extLst>
              </p:cNvPr>
              <p:cNvSpPr/>
              <p:nvPr/>
            </p:nvSpPr>
            <p:spPr>
              <a:xfrm>
                <a:off x="5899164" y="4519757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-55515.9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6F883A49-D3FC-4663-82CB-300F8AA59D27}"/>
                  </a:ext>
                </a:extLst>
              </p:cNvPr>
              <p:cNvSpPr/>
              <p:nvPr/>
            </p:nvSpPr>
            <p:spPr>
              <a:xfrm>
                <a:off x="6889245" y="4209237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49293.3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4FA3155A-FBFF-434B-AADD-593448CCBB7E}"/>
                  </a:ext>
                </a:extLst>
              </p:cNvPr>
              <p:cNvSpPr/>
              <p:nvPr/>
            </p:nvSpPr>
            <p:spPr>
              <a:xfrm>
                <a:off x="7872526" y="4361538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23940.9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5270D408-5B8E-49C2-AECE-A4444E28970C}"/>
                  </a:ext>
                </a:extLst>
              </p:cNvPr>
              <p:cNvSpPr/>
              <p:nvPr/>
            </p:nvSpPr>
            <p:spPr>
              <a:xfrm>
                <a:off x="8893196" y="4526011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-24652.8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xmlns="" id="{A075B883-9045-4D97-8A27-D91559EEEBAD}"/>
                  </a:ext>
                </a:extLst>
              </p:cNvPr>
              <p:cNvSpPr/>
              <p:nvPr/>
            </p:nvSpPr>
            <p:spPr>
              <a:xfrm>
                <a:off x="9898979" y="4509600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-26338.0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xmlns="" id="{FDE51583-A93F-48DE-A655-43761C2B9ECE}"/>
                  </a:ext>
                </a:extLst>
              </p:cNvPr>
              <p:cNvSpPr/>
              <p:nvPr/>
            </p:nvSpPr>
            <p:spPr>
              <a:xfrm>
                <a:off x="10898308" y="4529906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-57226.6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FC64EFBD-C804-4DCA-B3CE-FA80BD55131E}"/>
                  </a:ext>
                </a:extLst>
              </p:cNvPr>
              <p:cNvSpPr/>
              <p:nvPr/>
            </p:nvSpPr>
            <p:spPr>
              <a:xfrm>
                <a:off x="3905173" y="1438714"/>
                <a:ext cx="956456" cy="333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spc="-100" dirty="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</a:rPr>
                  <a:t>494589.8</a:t>
                </a:r>
                <a:endParaRPr lang="ko-KR" altLang="en-US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B571BA6-91B8-46AC-AC0C-2C29A0802951}"/>
                </a:ext>
              </a:extLst>
            </p:cNvPr>
            <p:cNvSpPr/>
            <p:nvPr/>
          </p:nvSpPr>
          <p:spPr>
            <a:xfrm>
              <a:off x="3892708" y="1765257"/>
              <a:ext cx="960482" cy="42965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5F65E01A-3DD7-4AAE-B70F-6E34EE9876F0}"/>
              </a:ext>
            </a:extLst>
          </p:cNvPr>
          <p:cNvSpPr/>
          <p:nvPr/>
        </p:nvSpPr>
        <p:spPr>
          <a:xfrm>
            <a:off x="891072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강촌레일파크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5705070E-3B0E-4F47-8329-A5D12252C9FC}"/>
              </a:ext>
            </a:extLst>
          </p:cNvPr>
          <p:cNvSpPr/>
          <p:nvPr/>
        </p:nvSpPr>
        <p:spPr>
          <a:xfrm>
            <a:off x="1847528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국립춘천박물관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52726F22-7D3E-4C24-83FD-B959BBD1AE1F}"/>
              </a:ext>
            </a:extLst>
          </p:cNvPr>
          <p:cNvSpPr/>
          <p:nvPr/>
        </p:nvSpPr>
        <p:spPr>
          <a:xfrm>
            <a:off x="2883348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김유정문학마을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EB2604F7-EF61-48D7-B2DE-BE3190E7F444}"/>
              </a:ext>
            </a:extLst>
          </p:cNvPr>
          <p:cNvSpPr/>
          <p:nvPr/>
        </p:nvSpPr>
        <p:spPr>
          <a:xfrm>
            <a:off x="3891460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남이섬유원지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95C53B0-DE5B-40C2-9BA5-A8C83D9601AB}"/>
              </a:ext>
            </a:extLst>
          </p:cNvPr>
          <p:cNvSpPr/>
          <p:nvPr/>
        </p:nvSpPr>
        <p:spPr>
          <a:xfrm>
            <a:off x="4862628" y="5728304"/>
            <a:ext cx="1059768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막국수체험박물관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CEA6EFA-FD7A-472D-A332-F5BC21A52A4B}"/>
              </a:ext>
            </a:extLst>
          </p:cNvPr>
          <p:cNvSpPr/>
          <p:nvPr/>
        </p:nvSpPr>
        <p:spPr>
          <a:xfrm>
            <a:off x="6075812" y="5728304"/>
            <a:ext cx="58701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물레길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A70A968F-5FAE-4243-83E9-FB00696CA5DF}"/>
              </a:ext>
            </a:extLst>
          </p:cNvPr>
          <p:cNvSpPr/>
          <p:nvPr/>
        </p:nvSpPr>
        <p:spPr>
          <a:xfrm>
            <a:off x="6870773" y="5728304"/>
            <a:ext cx="1080120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애니메이션박물관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7CD941F-1A9E-44AC-A47B-3403D20718A6}"/>
              </a:ext>
            </a:extLst>
          </p:cNvPr>
          <p:cNvSpPr/>
          <p:nvPr/>
        </p:nvSpPr>
        <p:spPr>
          <a:xfrm>
            <a:off x="7826346" y="5728304"/>
            <a:ext cx="1080120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제이드가든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C04E6660-31AF-4430-9B3B-9F2A4608EF28}"/>
              </a:ext>
            </a:extLst>
          </p:cNvPr>
          <p:cNvSpPr/>
          <p:nvPr/>
        </p:nvSpPr>
        <p:spPr>
          <a:xfrm>
            <a:off x="8562744" y="5728304"/>
            <a:ext cx="1462912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에티오피아참전기념관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0C8EC2CD-25C3-44BA-9654-EB47166A5623}"/>
              </a:ext>
            </a:extLst>
          </p:cNvPr>
          <p:cNvSpPr/>
          <p:nvPr/>
        </p:nvSpPr>
        <p:spPr>
          <a:xfrm>
            <a:off x="9786880" y="5728304"/>
            <a:ext cx="1191397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춘천지구전적기념관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75BC8266-D5DE-4838-B7C7-5105AC9930F4}"/>
              </a:ext>
            </a:extLst>
          </p:cNvPr>
          <p:cNvSpPr/>
          <p:nvPr/>
        </p:nvSpPr>
        <p:spPr>
          <a:xfrm>
            <a:off x="10776520" y="5728303"/>
            <a:ext cx="1191397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엘리시안강촌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DA14E8D-DED5-4523-9272-C96A9FF494BA}"/>
              </a:ext>
            </a:extLst>
          </p:cNvPr>
          <p:cNvSpPr/>
          <p:nvPr/>
        </p:nvSpPr>
        <p:spPr>
          <a:xfrm>
            <a:off x="3503712" y="980728"/>
            <a:ext cx="518457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Column Effects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rgbClr val="006584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7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8325CBAD-2CB2-44AA-A014-4C6FC99B1859}"/>
              </a:ext>
            </a:extLst>
          </p:cNvPr>
          <p:cNvGrpSpPr/>
          <p:nvPr/>
        </p:nvGrpSpPr>
        <p:grpSpPr>
          <a:xfrm>
            <a:off x="251520" y="1772817"/>
            <a:ext cx="11688960" cy="3881744"/>
            <a:chOff x="191344" y="1438714"/>
            <a:chExt cx="11688960" cy="379049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B985EB84-7F73-4948-8AD2-6B269569F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874" b="9581"/>
            <a:stretch/>
          </p:blipFill>
          <p:spPr>
            <a:xfrm>
              <a:off x="191344" y="1597034"/>
              <a:ext cx="11688960" cy="3632172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B32A5ABD-E6D6-484C-99EB-40B52ADD7188}"/>
                </a:ext>
              </a:extLst>
            </p:cNvPr>
            <p:cNvSpPr/>
            <p:nvPr/>
          </p:nvSpPr>
          <p:spPr>
            <a:xfrm>
              <a:off x="892952" y="4243721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42078.8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1B88C95E-92A0-449F-9523-EBB8A5EE4290}"/>
                </a:ext>
              </a:extLst>
            </p:cNvPr>
            <p:cNvSpPr/>
            <p:nvPr/>
          </p:nvSpPr>
          <p:spPr>
            <a:xfrm>
              <a:off x="1908849" y="4460902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8335.1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5DA30DBE-0D3B-4C0D-905C-85B9722CAD70}"/>
                </a:ext>
              </a:extLst>
            </p:cNvPr>
            <p:cNvSpPr/>
            <p:nvPr/>
          </p:nvSpPr>
          <p:spPr>
            <a:xfrm>
              <a:off x="2897038" y="4509603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216.3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E1F4121C-CC17-418A-B3A6-EE53A14CEDA6}"/>
                </a:ext>
              </a:extLst>
            </p:cNvPr>
            <p:cNvSpPr/>
            <p:nvPr/>
          </p:nvSpPr>
          <p:spPr>
            <a:xfrm>
              <a:off x="4894815" y="4509603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-51086.1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95DD893-A95A-406C-B8C1-A657A7CBAE16}"/>
                </a:ext>
              </a:extLst>
            </p:cNvPr>
            <p:cNvSpPr/>
            <p:nvPr/>
          </p:nvSpPr>
          <p:spPr>
            <a:xfrm>
              <a:off x="5899164" y="4519757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-55515.9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6F883A49-D3FC-4663-82CB-300F8AA59D27}"/>
                </a:ext>
              </a:extLst>
            </p:cNvPr>
            <p:cNvSpPr/>
            <p:nvPr/>
          </p:nvSpPr>
          <p:spPr>
            <a:xfrm>
              <a:off x="6889245" y="4209237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49293.3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4FA3155A-FBFF-434B-AADD-593448CCBB7E}"/>
                </a:ext>
              </a:extLst>
            </p:cNvPr>
            <p:cNvSpPr/>
            <p:nvPr/>
          </p:nvSpPr>
          <p:spPr>
            <a:xfrm>
              <a:off x="7872526" y="4361538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23940.9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5270D408-5B8E-49C2-AECE-A4444E28970C}"/>
                </a:ext>
              </a:extLst>
            </p:cNvPr>
            <p:cNvSpPr/>
            <p:nvPr/>
          </p:nvSpPr>
          <p:spPr>
            <a:xfrm>
              <a:off x="8893196" y="4526011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-24652.8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A075B883-9045-4D97-8A27-D91559EEEBAD}"/>
                </a:ext>
              </a:extLst>
            </p:cNvPr>
            <p:cNvSpPr/>
            <p:nvPr/>
          </p:nvSpPr>
          <p:spPr>
            <a:xfrm>
              <a:off x="9898979" y="4509600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-26338.0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FDE51583-A93F-48DE-A655-43761C2B9ECE}"/>
                </a:ext>
              </a:extLst>
            </p:cNvPr>
            <p:cNvSpPr/>
            <p:nvPr/>
          </p:nvSpPr>
          <p:spPr>
            <a:xfrm>
              <a:off x="10898308" y="4529906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-57226.6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FC64EFBD-C804-4DCA-B3CE-FA80BD55131E}"/>
                </a:ext>
              </a:extLst>
            </p:cNvPr>
            <p:cNvSpPr/>
            <p:nvPr/>
          </p:nvSpPr>
          <p:spPr>
            <a:xfrm>
              <a:off x="3905173" y="1438714"/>
              <a:ext cx="956456" cy="333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00" dirty="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494589.8</a:t>
              </a:r>
              <a:endParaRPr lang="ko-KR" altLang="en-US" sz="1100" spc="-1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6CCC6F7-54AE-4813-B1EF-49B8C6D6C97D}"/>
              </a:ext>
            </a:extLst>
          </p:cNvPr>
          <p:cNvSpPr/>
          <p:nvPr/>
        </p:nvSpPr>
        <p:spPr>
          <a:xfrm>
            <a:off x="10962925" y="4975953"/>
            <a:ext cx="924599" cy="108295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F65E01A-3DD7-4AAE-B70F-6E34EE9876F0}"/>
              </a:ext>
            </a:extLst>
          </p:cNvPr>
          <p:cNvSpPr/>
          <p:nvPr/>
        </p:nvSpPr>
        <p:spPr>
          <a:xfrm>
            <a:off x="891072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강촌레일파크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5705070E-3B0E-4F47-8329-A5D12252C9FC}"/>
              </a:ext>
            </a:extLst>
          </p:cNvPr>
          <p:cNvSpPr/>
          <p:nvPr/>
        </p:nvSpPr>
        <p:spPr>
          <a:xfrm>
            <a:off x="1847528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국립춘천박물관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52726F22-7D3E-4C24-83FD-B959BBD1AE1F}"/>
              </a:ext>
            </a:extLst>
          </p:cNvPr>
          <p:cNvSpPr/>
          <p:nvPr/>
        </p:nvSpPr>
        <p:spPr>
          <a:xfrm>
            <a:off x="2883348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김유정문학마을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EB2604F7-EF61-48D7-B2DE-BE3190E7F444}"/>
              </a:ext>
            </a:extLst>
          </p:cNvPr>
          <p:cNvSpPr/>
          <p:nvPr/>
        </p:nvSpPr>
        <p:spPr>
          <a:xfrm>
            <a:off x="3891460" y="5728304"/>
            <a:ext cx="95645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남이섬유원지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95C53B0-DE5B-40C2-9BA5-A8C83D9601AB}"/>
              </a:ext>
            </a:extLst>
          </p:cNvPr>
          <p:cNvSpPr/>
          <p:nvPr/>
        </p:nvSpPr>
        <p:spPr>
          <a:xfrm>
            <a:off x="4862628" y="5728304"/>
            <a:ext cx="1059768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막국수체험박물관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7CEA6EFA-FD7A-472D-A332-F5BC21A52A4B}"/>
              </a:ext>
            </a:extLst>
          </p:cNvPr>
          <p:cNvSpPr/>
          <p:nvPr/>
        </p:nvSpPr>
        <p:spPr>
          <a:xfrm>
            <a:off x="6075812" y="5728304"/>
            <a:ext cx="587016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물레길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A70A968F-5FAE-4243-83E9-FB00696CA5DF}"/>
              </a:ext>
            </a:extLst>
          </p:cNvPr>
          <p:cNvSpPr/>
          <p:nvPr/>
        </p:nvSpPr>
        <p:spPr>
          <a:xfrm>
            <a:off x="6870773" y="5728304"/>
            <a:ext cx="1080120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애니메이션박물관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47CD941F-1A9E-44AC-A47B-3403D20718A6}"/>
              </a:ext>
            </a:extLst>
          </p:cNvPr>
          <p:cNvSpPr/>
          <p:nvPr/>
        </p:nvSpPr>
        <p:spPr>
          <a:xfrm>
            <a:off x="7826346" y="5728304"/>
            <a:ext cx="1080120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제이드가든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C04E6660-31AF-4430-9B3B-9F2A4608EF28}"/>
              </a:ext>
            </a:extLst>
          </p:cNvPr>
          <p:cNvSpPr/>
          <p:nvPr/>
        </p:nvSpPr>
        <p:spPr>
          <a:xfrm>
            <a:off x="8562744" y="5728304"/>
            <a:ext cx="1462912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에티오피아참전기념관</a:t>
            </a:r>
            <a:endParaRPr lang="ko-KR" altLang="en-US" sz="1100" spc="-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0C8EC2CD-25C3-44BA-9654-EB47166A5623}"/>
              </a:ext>
            </a:extLst>
          </p:cNvPr>
          <p:cNvSpPr/>
          <p:nvPr/>
        </p:nvSpPr>
        <p:spPr>
          <a:xfrm>
            <a:off x="9786880" y="5728304"/>
            <a:ext cx="1191397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춘천지구전적기념관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75BC8266-D5DE-4838-B7C7-5105AC9930F4}"/>
              </a:ext>
            </a:extLst>
          </p:cNvPr>
          <p:cNvSpPr/>
          <p:nvPr/>
        </p:nvSpPr>
        <p:spPr>
          <a:xfrm>
            <a:off x="10776520" y="5728303"/>
            <a:ext cx="1191397" cy="34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엘리시안강촌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DA14E8D-DED5-4523-9272-C96A9FF494BA}"/>
              </a:ext>
            </a:extLst>
          </p:cNvPr>
          <p:cNvSpPr/>
          <p:nvPr/>
        </p:nvSpPr>
        <p:spPr>
          <a:xfrm>
            <a:off x="3503712" y="980728"/>
            <a:ext cx="518457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Column Effects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rgbClr val="006584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5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B711A81-47E5-4E5F-AF20-A39D747697A2}"/>
              </a:ext>
            </a:extLst>
          </p:cNvPr>
          <p:cNvSpPr/>
          <p:nvPr/>
        </p:nvSpPr>
        <p:spPr>
          <a:xfrm>
            <a:off x="3503712" y="908720"/>
            <a:ext cx="518457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Residuals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rgbClr val="006584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xmlns="" id="{44EAD744-49AC-4237-97FC-E1CC9DE02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31693"/>
              </p:ext>
            </p:extLst>
          </p:nvPr>
        </p:nvGraphicFramePr>
        <p:xfrm>
          <a:off x="299360" y="1535705"/>
          <a:ext cx="11593281" cy="497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1114332737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79225702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425780047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4145118941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21479441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060355022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864350353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562322155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428034459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14072264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318979103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83443131"/>
                    </a:ext>
                  </a:extLst>
                </a:gridCol>
              </a:tblGrid>
              <a:tr h="525143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남이섬유원지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강촌레일파크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제이드가든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김유정문학마을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물레길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애니메이션박물관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국립춘천박물관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춘천지구전적</a:t>
                      </a:r>
                      <a:endParaRPr lang="en-US" altLang="ko-KR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기념관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막국수체험박물관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에티오피아</a:t>
                      </a:r>
                      <a:endParaRPr lang="en-US" altLang="ko-KR" sz="1200" b="0" i="0" u="none" strike="noStrike" spc="-100" baseline="0" dirty="0" smtClean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참전</a:t>
                      </a:r>
                      <a:r>
                        <a:rPr lang="en-US" altLang="ko-KR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기념관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엘리시안강촌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763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01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-166099.2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-53030.2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-64043.4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-3521.6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33196.2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14994.4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10840.5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3075.2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413543.1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491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02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-211275.8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-38150.8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-56488.9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4556.9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3246.1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-995.2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217049.6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348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03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-186602.2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-12505.2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-44910.4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2398.4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-31086.8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-9359.6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12099.5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3372.2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7622.1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81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04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89284.8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31588.8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23928.2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-8468.6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-35662.8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20667.4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-17136.4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-18979.8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-18503.9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631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05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336522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82031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92385.9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69084.5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78315.5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-2079.4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-9000.2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-16455.1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-20311.5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-25249.6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253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06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48787.8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37793.8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31879.6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15745.2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1021.4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-18865.8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-15180.6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-12353.4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-15132.8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-12204.9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751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07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-131866.2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-23208.2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-12035.4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13477.2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-6387.6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892.2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9088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08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18815.4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-33540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-3175.9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80589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-4571.8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2223.4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16037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270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09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21801.5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11561.4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2558.1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53610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14964.1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-1984.8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-5366.6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-9989.1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981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642883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99924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88837.9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1743.5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144896.5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-8642.4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-3101.2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-8941.1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-6005.5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-18552.6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824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216689.5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-27781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2216.1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-21620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7839.1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9691.2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2953.9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121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-224343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-57595.1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-35832.5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-10902.5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31511.6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11430.8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1483.9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7317.5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200440.4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709027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2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xmlns="" id="{44EAD744-49AC-4237-97FC-E1CC9DE02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5588"/>
              </p:ext>
            </p:extLst>
          </p:nvPr>
        </p:nvGraphicFramePr>
        <p:xfrm>
          <a:off x="299360" y="1535705"/>
          <a:ext cx="11593281" cy="497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1114332737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79225702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425780047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4145118941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21479441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060355022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864350353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562322155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428034459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14072264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318979103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83443131"/>
                    </a:ext>
                  </a:extLst>
                </a:gridCol>
              </a:tblGrid>
              <a:tr h="525143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남이섬유원지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강촌레일파크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제이드가든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김유정문학마을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물레길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애니메이션박물관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국립춘천박물관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춘천지구전적</a:t>
                      </a:r>
                      <a:endParaRPr lang="en-US" altLang="ko-KR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기념관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막국수체험박물관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에티오피아</a:t>
                      </a:r>
                      <a:endParaRPr lang="en-US" altLang="ko-KR" sz="1200" b="0" i="0" u="none" strike="noStrike" spc="-100" baseline="0" dirty="0" smtClean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참전</a:t>
                      </a:r>
                      <a:r>
                        <a:rPr lang="en-US" altLang="ko-KR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기념관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엘리시안강촌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763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01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-166099.2</a:t>
                      </a:r>
                      <a:endParaRPr lang="en-US" altLang="ko-K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-53030.2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-64043.4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-648.8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-3521.6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33196.2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14994.4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10840.5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3075.2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413543.1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491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02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-211275.8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-38150.8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-56488.9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4556.9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3246.1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-995.2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217049.6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348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03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-186602.2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-12505.2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-44910.4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2398.4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-31086.8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-9359.6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12099.5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3372.2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7622.1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81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04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89284.8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31588.8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23928.2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-8468.6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-35662.8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20667.4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-17136.4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-18979.8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-18503.9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631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05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336522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82031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92385.9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69084.5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78315.5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-2079.4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-9000.2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-16455.1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-20311.5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-25249.6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253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06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48787.8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37793.8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31879.6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15745.2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1021.4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-18865.8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-15180.6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-12353.4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-15132.8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-12204.9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751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07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-131866.2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-23208.2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-12035.4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13477.2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-6387.6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892.2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9088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08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18815.4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-33540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-3175.9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80589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-4571.8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2223.4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16037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270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09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21801.5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11561.4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2558.1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53610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14964.1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-1984.8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-5366.6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-9989.1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981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642883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99924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88837.9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1743.5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144896.5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-8642.4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-3101.2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-8941.1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-6005.5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-18552.6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824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216689.5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-27781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2216.1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-21620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7839.1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9691.2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2953.9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121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-224343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-64064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-57595.1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-35832.5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-10902.5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31511.6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11430.8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1483.9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7317.5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200440.4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709027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B711A81-47E5-4E5F-AF20-A39D747697A2}"/>
              </a:ext>
            </a:extLst>
          </p:cNvPr>
          <p:cNvSpPr/>
          <p:nvPr/>
        </p:nvSpPr>
        <p:spPr>
          <a:xfrm>
            <a:off x="3503712" y="908720"/>
            <a:ext cx="518457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Residuals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rgbClr val="006584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4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xmlns="" id="{44EAD744-49AC-4237-97FC-E1CC9DE02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403489"/>
              </p:ext>
            </p:extLst>
          </p:nvPr>
        </p:nvGraphicFramePr>
        <p:xfrm>
          <a:off x="299360" y="1535705"/>
          <a:ext cx="11593281" cy="497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1114332737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79225702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425780047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4145118941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21479441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060355022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864350353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562322155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428034459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14072264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318979103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83443131"/>
                    </a:ext>
                  </a:extLst>
                </a:gridCol>
              </a:tblGrid>
              <a:tr h="525143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남이섬유원지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강촌레일파크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제이드가든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김유정문학마을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물레길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애니메이션박물관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국립춘천박물관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춘천지구전적</a:t>
                      </a:r>
                      <a:endParaRPr lang="en-US" altLang="ko-KR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기념관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막국수체험박물관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에티오피아</a:t>
                      </a:r>
                      <a:endParaRPr lang="en-US" altLang="ko-KR" sz="1200" b="0" i="0" u="none" strike="noStrike" spc="-100" baseline="0" dirty="0" smtClean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참전</a:t>
                      </a:r>
                      <a:r>
                        <a:rPr lang="en-US" altLang="ko-KR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기념관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엘리시안강촌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763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01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-166099.2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-53030.2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-64043.4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-3521.6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33196.2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14994.4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10840.5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3075.2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413543.1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491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02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-211275.8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-38150.8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-56488.9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4556.9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4968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3246.1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-995.2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217049.6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348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03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-186602.2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-12505.2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-44910.4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2398.4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-31086.8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-9359.6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12099.5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3372.2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7622.1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81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04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89284.8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31588.8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23928.2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-8468.6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-35662.8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20667.4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-17136.4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-18979.8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-18503.9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631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05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336522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82031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92385.9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69084.5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78315.5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-2079.4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-9000.2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-16455.1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-20311.5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-25249.6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253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06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48787.8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37793.8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31879.6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15745.2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1021.4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-18865.8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-15180.6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-12353.4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-15132.8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-12204.9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751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07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-131866.2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-23208.2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-12035.4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13477.2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-6387.6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892.2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9088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08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18815.4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-33540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-3175.9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80589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-4571.8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2223.4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16037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270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09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21801.5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11561.4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2558.1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53610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14964.1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-1984.8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-5366.6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-9989.1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981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642883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99924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88837.9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1743.5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144896.5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-8642.4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-3101.2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-8941.1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-6005.5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-18552.6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824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216689.5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-27781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2216.1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-21620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7839.1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9691.2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2953.9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121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-224343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-57595.1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-35832.5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-10902.5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31511.6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11430.8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1483.9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7317.5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200440.4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709027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B711A81-47E5-4E5F-AF20-A39D747697A2}"/>
              </a:ext>
            </a:extLst>
          </p:cNvPr>
          <p:cNvSpPr/>
          <p:nvPr/>
        </p:nvSpPr>
        <p:spPr>
          <a:xfrm>
            <a:off x="3503712" y="908720"/>
            <a:ext cx="518457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Residuals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rgbClr val="006584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01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주제선정 배경</a:t>
            </a:r>
            <a:endParaRPr lang="ko-KR" altLang="en-US" sz="28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E24C91DD-CFC5-43FA-906D-E4A556FE7CFE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1E79B99-2185-47AD-A814-9A76AFB4EFF2}"/>
              </a:ext>
            </a:extLst>
          </p:cNvPr>
          <p:cNvSpPr/>
          <p:nvPr/>
        </p:nvSpPr>
        <p:spPr>
          <a:xfrm>
            <a:off x="407368" y="5357929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춘천은 국내 여행지 중 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소셜 지수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커머셜 지수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모두 높은 순위로 나타남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이를 바탕으로 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춘천 관광에 대한 관심이 높다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는 것을 알 수 있음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0" y="1017553"/>
            <a:ext cx="5258534" cy="2758593"/>
          </a:xfrm>
          <a:prstGeom prst="rect">
            <a:avLst/>
          </a:prstGeom>
        </p:spPr>
      </p:pic>
      <p:pic>
        <p:nvPicPr>
          <p:cNvPr id="1026" name="Picture 2" descr="춘천시의 새로운 도시 브랜드, 로맨틱 춘천!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892" y="3808000"/>
            <a:ext cx="2226942" cy="131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10BC6F4-24B3-464C-8B02-72DE6DD1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894560"/>
            <a:ext cx="2376264" cy="11603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24384" y="889506"/>
            <a:ext cx="4303872" cy="668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국내 여행지 </a:t>
            </a:r>
            <a:r>
              <a:rPr lang="ko-KR" altLang="en-US" dirty="0" err="1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소셜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커머셜 지수 순위</a:t>
            </a:r>
            <a:r>
              <a:rPr lang="en-US" altLang="ko-KR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52300"/>
              </p:ext>
            </p:extLst>
          </p:nvPr>
        </p:nvGraphicFramePr>
        <p:xfrm>
          <a:off x="9323727" y="1628800"/>
          <a:ext cx="2479824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6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30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지역명</a:t>
                      </a:r>
                      <a:endParaRPr lang="ko-KR" altLang="en-US" sz="1100" b="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커머셜 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제주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58,336,605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2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광주</a:t>
                      </a:r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경기</a:t>
                      </a:r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12,304,017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3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부산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8,412,801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4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구미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5,266,062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5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여수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4,443,663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…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18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이천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1,506,714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19</a:t>
                      </a:r>
                      <a:endParaRPr lang="ko-KR" altLang="en-US" sz="1400" dirty="0"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춘천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1,478,520</a:t>
                      </a:r>
                      <a:endParaRPr lang="ko-KR" altLang="en-US" sz="1400" dirty="0"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20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김포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1,455,321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…</a:t>
                      </a:r>
                      <a:endParaRPr lang="ko-KR" altLang="en-US" sz="1100" dirty="0" smtClean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8700163" y="4653136"/>
            <a:ext cx="3096344" cy="37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1300" dirty="0">
                <a:solidFill>
                  <a:sysClr val="windowText" lastClr="0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자료 </a:t>
            </a:r>
            <a:r>
              <a:rPr lang="en-US" altLang="ko-KR" sz="1300" dirty="0">
                <a:solidFill>
                  <a:sysClr val="windowText" lastClr="0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: </a:t>
            </a:r>
            <a:r>
              <a:rPr lang="ko-KR" altLang="en-US" sz="1300" dirty="0" err="1">
                <a:solidFill>
                  <a:sysClr val="windowText" lastClr="0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티티엘뉴스</a:t>
            </a:r>
            <a:r>
              <a:rPr lang="en-US" altLang="ko-KR" sz="1300" dirty="0">
                <a:solidFill>
                  <a:sysClr val="windowText" lastClr="0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2020.08 ~ 2020.09</a:t>
            </a:r>
            <a:endParaRPr lang="ko-KR" altLang="en-US" sz="1300" dirty="0">
              <a:solidFill>
                <a:sysClr val="windowText" lastClr="0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271606"/>
              </p:ext>
            </p:extLst>
          </p:nvPr>
        </p:nvGraphicFramePr>
        <p:xfrm>
          <a:off x="6319134" y="1647365"/>
          <a:ext cx="2479824" cy="2871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07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6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지역명</a:t>
                      </a:r>
                      <a:endParaRPr lang="ko-KR" altLang="en-US" sz="1100" b="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소셜</a:t>
                      </a:r>
                      <a:r>
                        <a:rPr lang="ko-KR" altLang="en-US" sz="1100" b="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 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제주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1,219,410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2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부산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766,989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3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강화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598,383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4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여수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593,487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5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전주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416,262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…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12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김포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273,309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13</a:t>
                      </a:r>
                      <a:endParaRPr lang="ko-KR" altLang="en-US" sz="1400" dirty="0"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춘천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267,393</a:t>
                      </a:r>
                      <a:endParaRPr lang="ko-KR" altLang="en-US" sz="1400" dirty="0">
                        <a:latin typeface="a고딕16" panose="02020600000000000000" pitchFamily="18" charset="-127"/>
                        <a:ea typeface="a고딕16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14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고성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240,771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716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…</a:t>
                      </a:r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xmlns="" id="{44EAD744-49AC-4237-97FC-E1CC9DE02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88143"/>
              </p:ext>
            </p:extLst>
          </p:nvPr>
        </p:nvGraphicFramePr>
        <p:xfrm>
          <a:off x="299360" y="1535705"/>
          <a:ext cx="11593281" cy="497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1114332737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79225702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425780047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4145118941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21479441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060355022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864350353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562322155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428034459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14072264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1318979103"/>
                    </a:ext>
                  </a:extLst>
                </a:gridCol>
                <a:gridCol w="995019">
                  <a:extLst>
                    <a:ext uri="{9D8B030D-6E8A-4147-A177-3AD203B41FA5}">
                      <a16:colId xmlns:a16="http://schemas.microsoft.com/office/drawing/2014/main" xmlns="" val="2383443131"/>
                    </a:ext>
                  </a:extLst>
                </a:gridCol>
              </a:tblGrid>
              <a:tr h="525143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남이섬유원지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강촌레일파크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제이드가든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김유정문학마을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물레길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애니메이션박물관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국립춘천박물관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춘천지구전적</a:t>
                      </a:r>
                      <a:endParaRPr lang="en-US" altLang="ko-KR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기념관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막국수체험박물관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에티오피아</a:t>
                      </a:r>
                      <a:endParaRPr lang="en-US" altLang="ko-KR" sz="1200" b="0" i="0" u="none" strike="noStrike" spc="-100" baseline="0" dirty="0" smtClean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참전 기념관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엘리시안강촌</a:t>
                      </a:r>
                      <a:endParaRPr lang="ko-KR" altLang="en-US" sz="12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763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01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-166099.2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-53030.2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-64043.4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-3521.6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33196.2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14994.4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10840.5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3075.2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413543.1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491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02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-211275.8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-38150.8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-56488.9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4556.9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4968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3246.1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-995.2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217049.6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348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03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-186602.2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-12505.2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-44910.4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2398.4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-31086.8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-9359.6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12099.5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3372.2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7622.1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81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04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89284.8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31588.8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23928.2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-8468.6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-35662.8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20667.4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-17136.4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-18979.8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-18503.9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631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05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336522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82031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92385.9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69084.5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78315.5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-2079.4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-9000.2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-16455.1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-20311.5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-25249.6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253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06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48787.8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37793.8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31879.6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15745.2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1021.4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-18865.8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-15180.6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-12353.4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-15132.8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-12204.9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751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07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-131866.2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-23208.2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-12035.4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13477.2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-6387.6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892.2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9088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08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18815.4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-33540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-3175.9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80589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-4571.8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2223.4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16037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270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09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21801.5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11561.4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2558.1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53610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14964.1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-1984.8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-5366.6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-9989.1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981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642883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99924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88837.9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1743.5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144896.5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-8642.4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-3101.2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-8941.1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-6005.5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-18552.6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824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216689.5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-27781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2216.1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-21620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7839.1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9691.2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2953.9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121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-224343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-57595.1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-35832.5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-10902.5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31511.6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11430.8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1483.9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7317.5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200440.4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709027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B711A81-47E5-4E5F-AF20-A39D747697A2}"/>
              </a:ext>
            </a:extLst>
          </p:cNvPr>
          <p:cNvSpPr/>
          <p:nvPr/>
        </p:nvSpPr>
        <p:spPr>
          <a:xfrm>
            <a:off x="3503712" y="908720"/>
            <a:ext cx="518457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Residuals</a:t>
            </a:r>
            <a:r>
              <a:rPr lang="en-US" altLang="ko-KR" sz="20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rgbClr val="006584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63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73FBF5D3-1AFD-4A3E-8B0B-4F719178288D}"/>
              </a:ext>
            </a:extLst>
          </p:cNvPr>
          <p:cNvGrpSpPr/>
          <p:nvPr/>
        </p:nvGrpSpPr>
        <p:grpSpPr>
          <a:xfrm>
            <a:off x="470459" y="1268760"/>
            <a:ext cx="11325600" cy="4743484"/>
            <a:chOff x="470459" y="1268760"/>
            <a:chExt cx="11325600" cy="47434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795A7B5F-DCC0-43DA-BAF9-D517148FC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1"/>
            <a:stretch/>
          </p:blipFill>
          <p:spPr>
            <a:xfrm>
              <a:off x="860503" y="1700809"/>
              <a:ext cx="10470994" cy="431143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06861A97-E05E-4416-94E4-C1F7A2D5B61B}"/>
                </a:ext>
              </a:extLst>
            </p:cNvPr>
            <p:cNvSpPr/>
            <p:nvPr/>
          </p:nvSpPr>
          <p:spPr>
            <a:xfrm>
              <a:off x="470459" y="1268760"/>
              <a:ext cx="609840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&lt; </a:t>
              </a:r>
              <a:r>
                <a:rPr lang="ko-KR" altLang="en-US" sz="1500" dirty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코로나 </a:t>
              </a:r>
              <a:r>
                <a:rPr lang="en-US" altLang="ko-KR" sz="15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19 </a:t>
              </a:r>
              <a:r>
                <a:rPr lang="ko-KR" altLang="en-US" sz="15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이전 </a:t>
              </a:r>
              <a:r>
                <a:rPr lang="en-US" altLang="ko-KR" sz="15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Row Effects</a:t>
              </a:r>
              <a:r>
                <a:rPr lang="ko-KR" altLang="en-US" sz="15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</a:t>
              </a:r>
              <a:r>
                <a:rPr lang="en-US" altLang="ko-KR" sz="15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&gt;</a:t>
              </a:r>
              <a:endPara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2B2A6DE-DEFA-458C-9268-A8D715F982C3}"/>
                </a:ext>
              </a:extLst>
            </p:cNvPr>
            <p:cNvSpPr/>
            <p:nvPr/>
          </p:nvSpPr>
          <p:spPr>
            <a:xfrm>
              <a:off x="5697659" y="1268760"/>
              <a:ext cx="609840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&lt; </a:t>
              </a:r>
              <a:r>
                <a:rPr lang="ko-KR" altLang="en-US" sz="1500" dirty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코로나 </a:t>
              </a:r>
              <a:r>
                <a:rPr lang="en-US" altLang="ko-KR" sz="15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19 </a:t>
              </a:r>
              <a:r>
                <a:rPr lang="ko-KR" altLang="en-US" sz="15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이후 </a:t>
              </a:r>
              <a:r>
                <a:rPr lang="en-US" altLang="ko-KR" sz="15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Row Effects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</a:t>
              </a:r>
              <a:r>
                <a:rPr lang="en-US" altLang="ko-KR" sz="15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&gt;</a:t>
              </a:r>
              <a:endPara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005569A2-DEDB-4504-B3DB-6A07E70F4504}"/>
                </a:ext>
              </a:extLst>
            </p:cNvPr>
            <p:cNvGrpSpPr/>
            <p:nvPr/>
          </p:nvGrpSpPr>
          <p:grpSpPr>
            <a:xfrm>
              <a:off x="6568859" y="5750634"/>
              <a:ext cx="4333623" cy="261610"/>
              <a:chOff x="6568859" y="5750634"/>
              <a:chExt cx="4333623" cy="26161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88F10F35-CED9-419D-88BA-5B8713D404C4}"/>
                  </a:ext>
                </a:extLst>
              </p:cNvPr>
              <p:cNvSpPr/>
              <p:nvPr/>
            </p:nvSpPr>
            <p:spPr>
              <a:xfrm>
                <a:off x="6964859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3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BA33B18E-0F66-40C3-A41F-45B774A830C9}"/>
                  </a:ext>
                </a:extLst>
              </p:cNvPr>
              <p:cNvSpPr/>
              <p:nvPr/>
            </p:nvSpPr>
            <p:spPr>
              <a:xfrm>
                <a:off x="6568859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2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A1C4A0FE-CF20-47FC-B1FD-E3C9079988AC}"/>
                  </a:ext>
                </a:extLst>
              </p:cNvPr>
              <p:cNvSpPr/>
              <p:nvPr/>
            </p:nvSpPr>
            <p:spPr>
              <a:xfrm>
                <a:off x="7360859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4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CB32BFAD-F056-41CE-8F53-17697D7FAB6B}"/>
                  </a:ext>
                </a:extLst>
              </p:cNvPr>
              <p:cNvSpPr/>
              <p:nvPr/>
            </p:nvSpPr>
            <p:spPr>
              <a:xfrm>
                <a:off x="7756859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5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F24F40E7-967A-4EC9-8ABA-1E9507BD5C2E}"/>
                  </a:ext>
                </a:extLst>
              </p:cNvPr>
              <p:cNvSpPr/>
              <p:nvPr/>
            </p:nvSpPr>
            <p:spPr>
              <a:xfrm>
                <a:off x="8152859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6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xmlns="" id="{BF0AD3A8-1D0F-4633-8AD6-1163C5CBECA0}"/>
                  </a:ext>
                </a:extLst>
              </p:cNvPr>
              <p:cNvSpPr/>
              <p:nvPr/>
            </p:nvSpPr>
            <p:spPr>
              <a:xfrm>
                <a:off x="8548859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7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DFD2A656-0AB0-4352-B1F6-B20FCF515196}"/>
                  </a:ext>
                </a:extLst>
              </p:cNvPr>
              <p:cNvSpPr/>
              <p:nvPr/>
            </p:nvSpPr>
            <p:spPr>
              <a:xfrm>
                <a:off x="8944800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8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19B3AD92-4EAA-4D12-986A-49DB8F37DDF3}"/>
                  </a:ext>
                </a:extLst>
              </p:cNvPr>
              <p:cNvSpPr/>
              <p:nvPr/>
            </p:nvSpPr>
            <p:spPr>
              <a:xfrm>
                <a:off x="9336360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9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xmlns="" id="{59D7DC3C-AEA7-48B4-AD59-22777F5B21FC}"/>
                  </a:ext>
                </a:extLst>
              </p:cNvPr>
              <p:cNvSpPr/>
              <p:nvPr/>
            </p:nvSpPr>
            <p:spPr>
              <a:xfrm>
                <a:off x="9727861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10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xmlns="" id="{51816942-121C-45F1-B0A3-CE45899434D6}"/>
                  </a:ext>
                </a:extLst>
              </p:cNvPr>
              <p:cNvSpPr/>
              <p:nvPr/>
            </p:nvSpPr>
            <p:spPr>
              <a:xfrm>
                <a:off x="10119421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11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B3E34F6A-B8A3-49A3-AA89-2C758C71D56E}"/>
                  </a:ext>
                </a:extLst>
              </p:cNvPr>
              <p:cNvSpPr/>
              <p:nvPr/>
            </p:nvSpPr>
            <p:spPr>
              <a:xfrm>
                <a:off x="10506482" y="5750634"/>
                <a:ext cx="396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12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BD7834B0-6CB9-469B-91C1-4C92548C3454}"/>
                </a:ext>
              </a:extLst>
            </p:cNvPr>
            <p:cNvGrpSpPr/>
            <p:nvPr/>
          </p:nvGrpSpPr>
          <p:grpSpPr>
            <a:xfrm>
              <a:off x="1300037" y="5750634"/>
              <a:ext cx="4307327" cy="261610"/>
              <a:chOff x="1300037" y="5750634"/>
              <a:chExt cx="4307327" cy="2616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72EFA920-479D-4CC8-A6BB-16C753B0979F}"/>
                  </a:ext>
                </a:extLst>
              </p:cNvPr>
              <p:cNvSpPr/>
              <p:nvPr/>
            </p:nvSpPr>
            <p:spPr>
              <a:xfrm>
                <a:off x="1300037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62378C53-5756-479B-AAE7-99173FC74D03}"/>
                  </a:ext>
                </a:extLst>
              </p:cNvPr>
              <p:cNvSpPr/>
              <p:nvPr/>
            </p:nvSpPr>
            <p:spPr>
              <a:xfrm>
                <a:off x="1660037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2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8613A274-3FE8-4482-B990-200113A95687}"/>
                  </a:ext>
                </a:extLst>
              </p:cNvPr>
              <p:cNvSpPr/>
              <p:nvPr/>
            </p:nvSpPr>
            <p:spPr>
              <a:xfrm>
                <a:off x="2020037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3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12FC709-4A20-43C9-BFBC-DB1340C0620B}"/>
                  </a:ext>
                </a:extLst>
              </p:cNvPr>
              <p:cNvSpPr/>
              <p:nvPr/>
            </p:nvSpPr>
            <p:spPr>
              <a:xfrm>
                <a:off x="2380037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4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A27FAB1E-2C9B-411B-A904-CCBBB70D330C}"/>
                  </a:ext>
                </a:extLst>
              </p:cNvPr>
              <p:cNvSpPr/>
              <p:nvPr/>
            </p:nvSpPr>
            <p:spPr>
              <a:xfrm>
                <a:off x="2740037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5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F6AE3166-C0DF-4449-95B4-C39BE13DBE4D}"/>
                  </a:ext>
                </a:extLst>
              </p:cNvPr>
              <p:cNvSpPr/>
              <p:nvPr/>
            </p:nvSpPr>
            <p:spPr>
              <a:xfrm>
                <a:off x="3097134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6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xmlns="" id="{D551FC87-5FBC-43FC-ADB4-B586C3AF0BFF}"/>
                  </a:ext>
                </a:extLst>
              </p:cNvPr>
              <p:cNvSpPr/>
              <p:nvPr/>
            </p:nvSpPr>
            <p:spPr>
              <a:xfrm>
                <a:off x="3453687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7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xmlns="" id="{9E903B2A-F71D-485E-961E-BA8056C32AC9}"/>
                  </a:ext>
                </a:extLst>
              </p:cNvPr>
              <p:cNvSpPr/>
              <p:nvPr/>
            </p:nvSpPr>
            <p:spPr>
              <a:xfrm>
                <a:off x="3813687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8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xmlns="" id="{D3995773-447C-4301-9840-0091E9F9B9DF}"/>
                  </a:ext>
                </a:extLst>
              </p:cNvPr>
              <p:cNvSpPr/>
              <p:nvPr/>
            </p:nvSpPr>
            <p:spPr>
              <a:xfrm>
                <a:off x="4170240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9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xmlns="" id="{A090447D-AC7C-4900-994E-85317911535B}"/>
                  </a:ext>
                </a:extLst>
              </p:cNvPr>
              <p:cNvSpPr/>
              <p:nvPr/>
            </p:nvSpPr>
            <p:spPr>
              <a:xfrm>
                <a:off x="4526793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10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79C10583-0B95-46F5-AE05-684C887F96D5}"/>
                  </a:ext>
                </a:extLst>
              </p:cNvPr>
              <p:cNvSpPr/>
              <p:nvPr/>
            </p:nvSpPr>
            <p:spPr>
              <a:xfrm>
                <a:off x="4887364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11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xmlns="" id="{F636CA8C-10F2-4F79-AA08-A13BBE4AE5A7}"/>
                  </a:ext>
                </a:extLst>
              </p:cNvPr>
              <p:cNvSpPr/>
              <p:nvPr/>
            </p:nvSpPr>
            <p:spPr>
              <a:xfrm>
                <a:off x="5247364" y="5750634"/>
                <a:ext cx="3600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12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월</a:t>
                </a: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4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95A7B5F-DCC0-43DA-BAF9-D517148FC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1"/>
          <a:stretch/>
        </p:blipFill>
        <p:spPr>
          <a:xfrm>
            <a:off x="860503" y="1700809"/>
            <a:ext cx="10470994" cy="4311435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005569A2-DEDB-4504-B3DB-6A07E70F4504}"/>
              </a:ext>
            </a:extLst>
          </p:cNvPr>
          <p:cNvGrpSpPr/>
          <p:nvPr/>
        </p:nvGrpSpPr>
        <p:grpSpPr>
          <a:xfrm>
            <a:off x="6568859" y="5727551"/>
            <a:ext cx="4333623" cy="307777"/>
            <a:chOff x="6568859" y="5727551"/>
            <a:chExt cx="4333623" cy="30777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88F10F35-CED9-419D-88BA-5B8713D404C4}"/>
                </a:ext>
              </a:extLst>
            </p:cNvPr>
            <p:cNvSpPr/>
            <p:nvPr/>
          </p:nvSpPr>
          <p:spPr>
            <a:xfrm>
              <a:off x="6964859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3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BA33B18E-0F66-40C3-A41F-45B774A830C9}"/>
                </a:ext>
              </a:extLst>
            </p:cNvPr>
            <p:cNvSpPr/>
            <p:nvPr/>
          </p:nvSpPr>
          <p:spPr>
            <a:xfrm>
              <a:off x="6568859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A1C4A0FE-CF20-47FC-B1FD-E3C9079988AC}"/>
                </a:ext>
              </a:extLst>
            </p:cNvPr>
            <p:cNvSpPr/>
            <p:nvPr/>
          </p:nvSpPr>
          <p:spPr>
            <a:xfrm>
              <a:off x="7360859" y="5727551"/>
              <a:ext cx="396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4</a:t>
              </a:r>
              <a:r>
                <a:rPr lang="ko-KR" altLang="en-US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월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CB32BFAD-F056-41CE-8F53-17697D7FAB6B}"/>
                </a:ext>
              </a:extLst>
            </p:cNvPr>
            <p:cNvSpPr/>
            <p:nvPr/>
          </p:nvSpPr>
          <p:spPr>
            <a:xfrm>
              <a:off x="7756859" y="5727551"/>
              <a:ext cx="396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5</a:t>
              </a:r>
              <a:r>
                <a:rPr lang="ko-KR" altLang="en-US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월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F24F40E7-967A-4EC9-8ABA-1E9507BD5C2E}"/>
                </a:ext>
              </a:extLst>
            </p:cNvPr>
            <p:cNvSpPr/>
            <p:nvPr/>
          </p:nvSpPr>
          <p:spPr>
            <a:xfrm>
              <a:off x="8152859" y="5727551"/>
              <a:ext cx="396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6</a:t>
              </a:r>
              <a:r>
                <a:rPr lang="ko-KR" altLang="en-US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월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BF0AD3A8-1D0F-4633-8AD6-1163C5CBECA0}"/>
                </a:ext>
              </a:extLst>
            </p:cNvPr>
            <p:cNvSpPr/>
            <p:nvPr/>
          </p:nvSpPr>
          <p:spPr>
            <a:xfrm>
              <a:off x="8548859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7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DFD2A656-0AB0-4352-B1F6-B20FCF515196}"/>
                </a:ext>
              </a:extLst>
            </p:cNvPr>
            <p:cNvSpPr/>
            <p:nvPr/>
          </p:nvSpPr>
          <p:spPr>
            <a:xfrm>
              <a:off x="8944800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8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19B3AD92-4EAA-4D12-986A-49DB8F37DDF3}"/>
                </a:ext>
              </a:extLst>
            </p:cNvPr>
            <p:cNvSpPr/>
            <p:nvPr/>
          </p:nvSpPr>
          <p:spPr>
            <a:xfrm>
              <a:off x="9336360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9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59D7DC3C-AEA7-48B4-AD59-22777F5B21FC}"/>
                </a:ext>
              </a:extLst>
            </p:cNvPr>
            <p:cNvSpPr/>
            <p:nvPr/>
          </p:nvSpPr>
          <p:spPr>
            <a:xfrm>
              <a:off x="9727861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10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51816942-121C-45F1-B0A3-CE45899434D6}"/>
                </a:ext>
              </a:extLst>
            </p:cNvPr>
            <p:cNvSpPr/>
            <p:nvPr/>
          </p:nvSpPr>
          <p:spPr>
            <a:xfrm>
              <a:off x="10119421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11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B3E34F6A-B8A3-49A3-AA89-2C758C71D56E}"/>
                </a:ext>
              </a:extLst>
            </p:cNvPr>
            <p:cNvSpPr/>
            <p:nvPr/>
          </p:nvSpPr>
          <p:spPr>
            <a:xfrm>
              <a:off x="10506482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12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D7834B0-6CB9-469B-91C1-4C92548C3454}"/>
              </a:ext>
            </a:extLst>
          </p:cNvPr>
          <p:cNvGrpSpPr/>
          <p:nvPr/>
        </p:nvGrpSpPr>
        <p:grpSpPr>
          <a:xfrm>
            <a:off x="1300037" y="5727551"/>
            <a:ext cx="4307327" cy="307777"/>
            <a:chOff x="1300037" y="5727551"/>
            <a:chExt cx="4307327" cy="307777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72EFA920-479D-4CC8-A6BB-16C753B0979F}"/>
                </a:ext>
              </a:extLst>
            </p:cNvPr>
            <p:cNvSpPr/>
            <p:nvPr/>
          </p:nvSpPr>
          <p:spPr>
            <a:xfrm>
              <a:off x="1300037" y="5750634"/>
              <a:ext cx="360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62378C53-5756-479B-AAE7-99173FC74D03}"/>
                </a:ext>
              </a:extLst>
            </p:cNvPr>
            <p:cNvSpPr/>
            <p:nvPr/>
          </p:nvSpPr>
          <p:spPr>
            <a:xfrm>
              <a:off x="1660037" y="5750634"/>
              <a:ext cx="360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8613A274-3FE8-4482-B990-200113A95687}"/>
                </a:ext>
              </a:extLst>
            </p:cNvPr>
            <p:cNvSpPr/>
            <p:nvPr/>
          </p:nvSpPr>
          <p:spPr>
            <a:xfrm>
              <a:off x="2020037" y="5750634"/>
              <a:ext cx="360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3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512FC709-4A20-43C9-BFBC-DB1340C0620B}"/>
                </a:ext>
              </a:extLst>
            </p:cNvPr>
            <p:cNvSpPr/>
            <p:nvPr/>
          </p:nvSpPr>
          <p:spPr>
            <a:xfrm>
              <a:off x="2380037" y="5727551"/>
              <a:ext cx="360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4</a:t>
              </a:r>
              <a:r>
                <a:rPr lang="ko-KR" altLang="en-US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월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A27FAB1E-2C9B-411B-A904-CCBBB70D330C}"/>
                </a:ext>
              </a:extLst>
            </p:cNvPr>
            <p:cNvSpPr/>
            <p:nvPr/>
          </p:nvSpPr>
          <p:spPr>
            <a:xfrm>
              <a:off x="2740037" y="5727551"/>
              <a:ext cx="360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5</a:t>
              </a:r>
              <a:r>
                <a:rPr lang="ko-KR" altLang="en-US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월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F6AE3166-C0DF-4449-95B4-C39BE13DBE4D}"/>
                </a:ext>
              </a:extLst>
            </p:cNvPr>
            <p:cNvSpPr/>
            <p:nvPr/>
          </p:nvSpPr>
          <p:spPr>
            <a:xfrm>
              <a:off x="3097134" y="5727551"/>
              <a:ext cx="360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6</a:t>
              </a:r>
              <a:r>
                <a:rPr lang="ko-KR" altLang="en-US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월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D551FC87-5FBC-43FC-ADB4-B586C3AF0BFF}"/>
                </a:ext>
              </a:extLst>
            </p:cNvPr>
            <p:cNvSpPr/>
            <p:nvPr/>
          </p:nvSpPr>
          <p:spPr>
            <a:xfrm>
              <a:off x="3453687" y="5750634"/>
              <a:ext cx="360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7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9E903B2A-F71D-485E-961E-BA8056C32AC9}"/>
                </a:ext>
              </a:extLst>
            </p:cNvPr>
            <p:cNvSpPr/>
            <p:nvPr/>
          </p:nvSpPr>
          <p:spPr>
            <a:xfrm>
              <a:off x="3813687" y="5750634"/>
              <a:ext cx="360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8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D3995773-447C-4301-9840-0091E9F9B9DF}"/>
                </a:ext>
              </a:extLst>
            </p:cNvPr>
            <p:cNvSpPr/>
            <p:nvPr/>
          </p:nvSpPr>
          <p:spPr>
            <a:xfrm>
              <a:off x="4170240" y="5750634"/>
              <a:ext cx="360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9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A090447D-AC7C-4900-994E-85317911535B}"/>
                </a:ext>
              </a:extLst>
            </p:cNvPr>
            <p:cNvSpPr/>
            <p:nvPr/>
          </p:nvSpPr>
          <p:spPr>
            <a:xfrm>
              <a:off x="4526793" y="5750634"/>
              <a:ext cx="360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10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79C10583-0B95-46F5-AE05-684C887F96D5}"/>
                </a:ext>
              </a:extLst>
            </p:cNvPr>
            <p:cNvSpPr/>
            <p:nvPr/>
          </p:nvSpPr>
          <p:spPr>
            <a:xfrm>
              <a:off x="4887364" y="5750634"/>
              <a:ext cx="360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11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F636CA8C-10F2-4F79-AA08-A13BBE4AE5A7}"/>
                </a:ext>
              </a:extLst>
            </p:cNvPr>
            <p:cNvSpPr/>
            <p:nvPr/>
          </p:nvSpPr>
          <p:spPr>
            <a:xfrm>
              <a:off x="5247364" y="5750634"/>
              <a:ext cx="360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12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AFE93C8F-0FF6-4DB0-8231-818BAA63DD74}"/>
              </a:ext>
            </a:extLst>
          </p:cNvPr>
          <p:cNvSpPr/>
          <p:nvPr/>
        </p:nvSpPr>
        <p:spPr>
          <a:xfrm>
            <a:off x="2377123" y="1667328"/>
            <a:ext cx="1076564" cy="2247684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292BFB33-5436-44E2-A972-2D50DA9898B9}"/>
              </a:ext>
            </a:extLst>
          </p:cNvPr>
          <p:cNvSpPr/>
          <p:nvPr/>
        </p:nvSpPr>
        <p:spPr>
          <a:xfrm>
            <a:off x="7373559" y="3104026"/>
            <a:ext cx="1157520" cy="875638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6861A97-E05E-4416-94E4-C1F7A2D5B61B}"/>
              </a:ext>
            </a:extLst>
          </p:cNvPr>
          <p:cNvSpPr/>
          <p:nvPr/>
        </p:nvSpPr>
        <p:spPr>
          <a:xfrm>
            <a:off x="470459" y="1268760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 </a:t>
            </a:r>
            <a:r>
              <a:rPr lang="en-US" altLang="ko-KR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Row Effects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2B2A6DE-DEFA-458C-9268-A8D715F982C3}"/>
              </a:ext>
            </a:extLst>
          </p:cNvPr>
          <p:cNvSpPr/>
          <p:nvPr/>
        </p:nvSpPr>
        <p:spPr>
          <a:xfrm>
            <a:off x="5697659" y="1268760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이후 </a:t>
            </a:r>
            <a:r>
              <a:rPr lang="en-US" altLang="ko-KR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Row Effects</a:t>
            </a:r>
            <a:r>
              <a:rPr lang="ko-KR" altLang="en-US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0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95A7B5F-DCC0-43DA-BAF9-D517148FC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49" t="6141"/>
          <a:stretch/>
        </p:blipFill>
        <p:spPr>
          <a:xfrm>
            <a:off x="5807967" y="1700809"/>
            <a:ext cx="5523529" cy="4311435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005569A2-DEDB-4504-B3DB-6A07E70F4504}"/>
              </a:ext>
            </a:extLst>
          </p:cNvPr>
          <p:cNvGrpSpPr/>
          <p:nvPr/>
        </p:nvGrpSpPr>
        <p:grpSpPr>
          <a:xfrm>
            <a:off x="6568859" y="5727551"/>
            <a:ext cx="4333623" cy="307777"/>
            <a:chOff x="6568859" y="5727551"/>
            <a:chExt cx="4333623" cy="30777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88F10F35-CED9-419D-88BA-5B8713D404C4}"/>
                </a:ext>
              </a:extLst>
            </p:cNvPr>
            <p:cNvSpPr/>
            <p:nvPr/>
          </p:nvSpPr>
          <p:spPr>
            <a:xfrm>
              <a:off x="6964859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3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BA33B18E-0F66-40C3-A41F-45B774A830C9}"/>
                </a:ext>
              </a:extLst>
            </p:cNvPr>
            <p:cNvSpPr/>
            <p:nvPr/>
          </p:nvSpPr>
          <p:spPr>
            <a:xfrm>
              <a:off x="6568859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A1C4A0FE-CF20-47FC-B1FD-E3C9079988AC}"/>
                </a:ext>
              </a:extLst>
            </p:cNvPr>
            <p:cNvSpPr/>
            <p:nvPr/>
          </p:nvSpPr>
          <p:spPr>
            <a:xfrm>
              <a:off x="7360859" y="5727551"/>
              <a:ext cx="396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4</a:t>
              </a:r>
              <a:r>
                <a:rPr lang="ko-KR" altLang="en-US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월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CB32BFAD-F056-41CE-8F53-17697D7FAB6B}"/>
                </a:ext>
              </a:extLst>
            </p:cNvPr>
            <p:cNvSpPr/>
            <p:nvPr/>
          </p:nvSpPr>
          <p:spPr>
            <a:xfrm>
              <a:off x="7756859" y="5727551"/>
              <a:ext cx="396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5</a:t>
              </a:r>
              <a:r>
                <a:rPr lang="ko-KR" altLang="en-US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월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F24F40E7-967A-4EC9-8ABA-1E9507BD5C2E}"/>
                </a:ext>
              </a:extLst>
            </p:cNvPr>
            <p:cNvSpPr/>
            <p:nvPr/>
          </p:nvSpPr>
          <p:spPr>
            <a:xfrm>
              <a:off x="8152859" y="5727551"/>
              <a:ext cx="396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6</a:t>
              </a:r>
              <a:r>
                <a:rPr lang="ko-KR" altLang="en-US" sz="1400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월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BF0AD3A8-1D0F-4633-8AD6-1163C5CBECA0}"/>
                </a:ext>
              </a:extLst>
            </p:cNvPr>
            <p:cNvSpPr/>
            <p:nvPr/>
          </p:nvSpPr>
          <p:spPr>
            <a:xfrm>
              <a:off x="8548859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7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DFD2A656-0AB0-4352-B1F6-B20FCF515196}"/>
                </a:ext>
              </a:extLst>
            </p:cNvPr>
            <p:cNvSpPr/>
            <p:nvPr/>
          </p:nvSpPr>
          <p:spPr>
            <a:xfrm>
              <a:off x="8944800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8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19B3AD92-4EAA-4D12-986A-49DB8F37DDF3}"/>
                </a:ext>
              </a:extLst>
            </p:cNvPr>
            <p:cNvSpPr/>
            <p:nvPr/>
          </p:nvSpPr>
          <p:spPr>
            <a:xfrm>
              <a:off x="9336360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9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59D7DC3C-AEA7-48B4-AD59-22777F5B21FC}"/>
                </a:ext>
              </a:extLst>
            </p:cNvPr>
            <p:cNvSpPr/>
            <p:nvPr/>
          </p:nvSpPr>
          <p:spPr>
            <a:xfrm>
              <a:off x="9727861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10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51816942-121C-45F1-B0A3-CE45899434D6}"/>
                </a:ext>
              </a:extLst>
            </p:cNvPr>
            <p:cNvSpPr/>
            <p:nvPr/>
          </p:nvSpPr>
          <p:spPr>
            <a:xfrm>
              <a:off x="10119421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11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B3E34F6A-B8A3-49A3-AA89-2C758C71D56E}"/>
                </a:ext>
              </a:extLst>
            </p:cNvPr>
            <p:cNvSpPr/>
            <p:nvPr/>
          </p:nvSpPr>
          <p:spPr>
            <a:xfrm>
              <a:off x="10506482" y="5750634"/>
              <a:ext cx="3960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12</a:t>
              </a:r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월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292BFB33-5436-44E2-A972-2D50DA9898B9}"/>
              </a:ext>
            </a:extLst>
          </p:cNvPr>
          <p:cNvSpPr/>
          <p:nvPr/>
        </p:nvSpPr>
        <p:spPr>
          <a:xfrm>
            <a:off x="7373559" y="3104026"/>
            <a:ext cx="1157520" cy="875638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0EBC005B-C51D-4E07-BEC3-28DF16F9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3" y="1385919"/>
            <a:ext cx="4838388" cy="463536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중간값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다듬기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2B2A6DE-DEFA-458C-9268-A8D715F982C3}"/>
              </a:ext>
            </a:extLst>
          </p:cNvPr>
          <p:cNvSpPr/>
          <p:nvPr/>
        </p:nvSpPr>
        <p:spPr>
          <a:xfrm>
            <a:off x="5697659" y="1268760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이후 </a:t>
            </a:r>
            <a:r>
              <a:rPr lang="en-US" altLang="ko-KR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Row Effects</a:t>
            </a:r>
            <a:r>
              <a:rPr lang="ko-KR" altLang="en-US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7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1412776"/>
            <a:ext cx="6158206" cy="3257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66" y="1434803"/>
            <a:ext cx="5706310" cy="325755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03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시계열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상관관계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E3C0122-CA0C-409C-9822-B7C23C3B4D9F}"/>
              </a:ext>
            </a:extLst>
          </p:cNvPr>
          <p:cNvSpPr/>
          <p:nvPr/>
        </p:nvSpPr>
        <p:spPr>
          <a:xfrm>
            <a:off x="670287" y="1226442"/>
            <a:ext cx="2185353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7CEF230-D5E8-40A6-BD67-4065646597CA}"/>
              </a:ext>
            </a:extLst>
          </p:cNvPr>
          <p:cNvSpPr/>
          <p:nvPr/>
        </p:nvSpPr>
        <p:spPr>
          <a:xfrm>
            <a:off x="3478599" y="1226442"/>
            <a:ext cx="2185353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691377F-376A-4031-AE6E-246A93815C91}"/>
              </a:ext>
            </a:extLst>
          </p:cNvPr>
          <p:cNvSpPr/>
          <p:nvPr/>
        </p:nvSpPr>
        <p:spPr>
          <a:xfrm rot="5400000" flipV="1">
            <a:off x="2795096" y="2806249"/>
            <a:ext cx="553133" cy="28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878D772-F615-4C78-95E3-C5A220558B8A}"/>
              </a:ext>
            </a:extLst>
          </p:cNvPr>
          <p:cNvSpPr/>
          <p:nvPr/>
        </p:nvSpPr>
        <p:spPr>
          <a:xfrm rot="5400000" flipV="1">
            <a:off x="-44211" y="2806251"/>
            <a:ext cx="553133" cy="28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EC47319-4B0E-430C-94ED-0D1EFC5A740D}"/>
              </a:ext>
            </a:extLst>
          </p:cNvPr>
          <p:cNvSpPr/>
          <p:nvPr/>
        </p:nvSpPr>
        <p:spPr>
          <a:xfrm rot="10800000" flipV="1">
            <a:off x="1343472" y="4383345"/>
            <a:ext cx="505910" cy="31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Lag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D7B77780-586F-46C9-B7FB-B7AC2F023632}"/>
              </a:ext>
            </a:extLst>
          </p:cNvPr>
          <p:cNvSpPr/>
          <p:nvPr/>
        </p:nvSpPr>
        <p:spPr>
          <a:xfrm rot="10800000" flipV="1">
            <a:off x="4199417" y="4383345"/>
            <a:ext cx="505910" cy="31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Lag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B5A6CDF-F0CD-4EBD-B84A-F67698A4A304}"/>
              </a:ext>
            </a:extLst>
          </p:cNvPr>
          <p:cNvSpPr/>
          <p:nvPr/>
        </p:nvSpPr>
        <p:spPr>
          <a:xfrm>
            <a:off x="407368" y="5085184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코로나 </a:t>
            </a:r>
            <a:r>
              <a:rPr lang="en-US" altLang="ko-KR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19 </a:t>
            </a:r>
            <a:r>
              <a:rPr lang="ko-KR" altLang="en-US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이전 </a:t>
            </a:r>
            <a:r>
              <a:rPr lang="ko-KR" altLang="en-US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두</a:t>
            </a:r>
            <a:r>
              <a:rPr lang="en-US" altLang="ko-KR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변수의 </a:t>
            </a:r>
            <a:r>
              <a:rPr lang="en-US" altLang="ko-KR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en-US" altLang="ko-KR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CCF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를 확인한 결과 </a:t>
            </a:r>
            <a:endParaRPr lang="en-US" altLang="ko-KR" sz="2300" dirty="0" smtClean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같은 시점에서 </a:t>
            </a:r>
            <a:r>
              <a:rPr lang="ko-KR" altLang="en-US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매우 </a:t>
            </a: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강한 </a:t>
            </a:r>
            <a:r>
              <a:rPr lang="ko-KR" altLang="en-US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양의 상관관계</a:t>
            </a:r>
            <a:r>
              <a:rPr lang="ko-KR" altLang="en-US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 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있다고 </a:t>
            </a:r>
            <a:r>
              <a:rPr lang="ko-KR" altLang="en-US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판단</a:t>
            </a:r>
            <a:endParaRPr lang="ko-KR" altLang="en-US" sz="2300" dirty="0">
              <a:solidFill>
                <a:schemeClr val="tx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0F9EE86-08EE-4148-AE33-531E4529E08D}"/>
              </a:ext>
            </a:extLst>
          </p:cNvPr>
          <p:cNvSpPr/>
          <p:nvPr/>
        </p:nvSpPr>
        <p:spPr>
          <a:xfrm>
            <a:off x="7429088" y="1226442"/>
            <a:ext cx="3240360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CCF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E041633-C558-43AD-A9DE-83B718C3755C}"/>
              </a:ext>
            </a:extLst>
          </p:cNvPr>
          <p:cNvSpPr/>
          <p:nvPr/>
        </p:nvSpPr>
        <p:spPr>
          <a:xfrm rot="5400000" flipV="1">
            <a:off x="5650908" y="2806250"/>
            <a:ext cx="553133" cy="28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7569853-43EC-4636-90A0-208CB5413EFF}"/>
              </a:ext>
            </a:extLst>
          </p:cNvPr>
          <p:cNvSpPr/>
          <p:nvPr/>
        </p:nvSpPr>
        <p:spPr>
          <a:xfrm rot="10800000" flipV="1">
            <a:off x="8830450" y="4410228"/>
            <a:ext cx="505910" cy="31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Lag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3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6C58587-1B96-430D-9C9F-DAC3D6AEC0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EF823F0-C64B-426D-B19A-6A0D90FF69E0}"/>
              </a:ext>
            </a:extLst>
          </p:cNvPr>
          <p:cNvSpPr/>
          <p:nvPr/>
        </p:nvSpPr>
        <p:spPr>
          <a:xfrm>
            <a:off x="3539716" y="1268760"/>
            <a:ext cx="5112568" cy="432048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BE85377-4B14-4EC1-AA8A-9E82B0AE144B}"/>
              </a:ext>
            </a:extLst>
          </p:cNvPr>
          <p:cNvSpPr/>
          <p:nvPr/>
        </p:nvSpPr>
        <p:spPr>
          <a:xfrm>
            <a:off x="2999656" y="764704"/>
            <a:ext cx="1584176" cy="144016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500" dirty="0" smtClean="0">
                <a:solidFill>
                  <a:schemeClr val="bg1"/>
                </a:solidFill>
                <a:latin typeface="a시월구일굴림2" panose="02020600000000000000" pitchFamily="18" charset="-127"/>
                <a:ea typeface="a시월구일굴림2" panose="02020600000000000000" pitchFamily="18" charset="-127"/>
              </a:rPr>
              <a:t>04</a:t>
            </a:r>
            <a:endParaRPr lang="ko-KR" altLang="en-US" sz="6500" dirty="0">
              <a:solidFill>
                <a:schemeClr val="bg1"/>
              </a:solidFill>
              <a:latin typeface="a시월구일굴림2" panose="02020600000000000000" pitchFamily="18" charset="-127"/>
              <a:ea typeface="a시월구일굴림2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2E4770C-6EBC-4F02-BFFD-94D7896F984F}"/>
              </a:ext>
            </a:extLst>
          </p:cNvPr>
          <p:cNvSpPr/>
          <p:nvPr/>
        </p:nvSpPr>
        <p:spPr>
          <a:xfrm>
            <a:off x="3539716" y="1952836"/>
            <a:ext cx="5112568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회귀 분석</a:t>
            </a:r>
          </a:p>
        </p:txBody>
      </p:sp>
    </p:spTree>
    <p:extLst>
      <p:ext uri="{BB962C8B-B14F-4D97-AF65-F5344CB8AC3E}">
        <p14:creationId xmlns:p14="http://schemas.microsoft.com/office/powerpoint/2010/main" val="409669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데이터 탐색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AC96B91-B660-4FCF-87CF-F4FF1AFB1C17}"/>
              </a:ext>
            </a:extLst>
          </p:cNvPr>
          <p:cNvGrpSpPr/>
          <p:nvPr/>
        </p:nvGrpSpPr>
        <p:grpSpPr>
          <a:xfrm>
            <a:off x="551383" y="908720"/>
            <a:ext cx="10945217" cy="4177896"/>
            <a:chOff x="335359" y="908720"/>
            <a:chExt cx="11400929" cy="43518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CE1A6497-A243-446E-921F-FB5B5D20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712" y="908720"/>
              <a:ext cx="11280576" cy="42897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C34C27C5-780A-4154-A17A-EA8BC00A3FD6}"/>
                </a:ext>
              </a:extLst>
            </p:cNvPr>
            <p:cNvSpPr/>
            <p:nvPr/>
          </p:nvSpPr>
          <p:spPr>
            <a:xfrm rot="16200000">
              <a:off x="-314024" y="2854247"/>
              <a:ext cx="1584176" cy="285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F48BF35E-3F0A-454C-892A-F9FDC07668C8}"/>
                </a:ext>
              </a:extLst>
            </p:cNvPr>
            <p:cNvSpPr/>
            <p:nvPr/>
          </p:nvSpPr>
          <p:spPr>
            <a:xfrm>
              <a:off x="5663952" y="4975157"/>
              <a:ext cx="1584176" cy="285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총 관광객 수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8762B90-A7B3-4D5B-9B9E-6DB4BDA501FA}"/>
              </a:ext>
            </a:extLst>
          </p:cNvPr>
          <p:cNvSpPr/>
          <p:nvPr/>
        </p:nvSpPr>
        <p:spPr>
          <a:xfrm>
            <a:off x="3503712" y="664248"/>
            <a:ext cx="547260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보자기 플롯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135D1CC1-573D-41F2-B0FE-D13ECB2D6E1C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7F64E1F-9059-4EDE-A22A-B7FB937B0D23}"/>
              </a:ext>
            </a:extLst>
          </p:cNvPr>
          <p:cNvSpPr/>
          <p:nvPr/>
        </p:nvSpPr>
        <p:spPr>
          <a:xfrm>
            <a:off x="407368" y="5085184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보자기 플롯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(Y=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</a:t>
            </a:r>
            <a:r>
              <a:rPr lang="ko-KR" altLang="en-US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  <a:r>
              <a:rPr lang="en-US" altLang="ko-KR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X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=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</a:t>
            </a:r>
            <a:r>
              <a:rPr lang="ko-KR" altLang="en-US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  <a:r>
              <a:rPr lang="en-US" altLang="ko-KR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를 그려 확인한 결과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총 관광객 수가 증가할 때</a:t>
            </a:r>
            <a:r>
              <a:rPr lang="en-US" altLang="ko-KR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철도 이용객 수도 함께 증가하는 양상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확인</a:t>
            </a:r>
          </a:p>
        </p:txBody>
      </p:sp>
    </p:spTree>
    <p:extLst>
      <p:ext uri="{BB962C8B-B14F-4D97-AF65-F5344CB8AC3E}">
        <p14:creationId xmlns:p14="http://schemas.microsoft.com/office/powerpoint/2010/main" val="18127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AC96B91-B660-4FCF-87CF-F4FF1AFB1C17}"/>
              </a:ext>
            </a:extLst>
          </p:cNvPr>
          <p:cNvGrpSpPr/>
          <p:nvPr/>
        </p:nvGrpSpPr>
        <p:grpSpPr>
          <a:xfrm>
            <a:off x="551382" y="908719"/>
            <a:ext cx="10945217" cy="4177896"/>
            <a:chOff x="335359" y="908720"/>
            <a:chExt cx="11400929" cy="43518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CE1A6497-A243-446E-921F-FB5B5D20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712" y="908720"/>
              <a:ext cx="11280576" cy="42897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C34C27C5-780A-4154-A17A-EA8BC00A3FD6}"/>
                </a:ext>
              </a:extLst>
            </p:cNvPr>
            <p:cNvSpPr/>
            <p:nvPr/>
          </p:nvSpPr>
          <p:spPr>
            <a:xfrm rot="16200000">
              <a:off x="-314024" y="2854247"/>
              <a:ext cx="1584176" cy="285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F48BF35E-3F0A-454C-892A-F9FDC07668C8}"/>
                </a:ext>
              </a:extLst>
            </p:cNvPr>
            <p:cNvSpPr/>
            <p:nvPr/>
          </p:nvSpPr>
          <p:spPr>
            <a:xfrm>
              <a:off x="5663952" y="4975157"/>
              <a:ext cx="1584176" cy="285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총 관광객 수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8762B90-A7B3-4D5B-9B9E-6DB4BDA501FA}"/>
              </a:ext>
            </a:extLst>
          </p:cNvPr>
          <p:cNvSpPr/>
          <p:nvPr/>
        </p:nvSpPr>
        <p:spPr>
          <a:xfrm>
            <a:off x="3503712" y="664248"/>
            <a:ext cx="547260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보자기 플롯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2B0F93B6-99C5-4D55-9892-7743D6861AA7}"/>
              </a:ext>
            </a:extLst>
          </p:cNvPr>
          <p:cNvSpPr/>
          <p:nvPr/>
        </p:nvSpPr>
        <p:spPr>
          <a:xfrm>
            <a:off x="10488106" y="1998076"/>
            <a:ext cx="617155" cy="61715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B66321B-055E-4401-B85D-6475BA869E33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E08F70-53FD-46E0-B0C0-3C9401EA743C}"/>
              </a:ext>
            </a:extLst>
          </p:cNvPr>
          <p:cNvSpPr/>
          <p:nvPr/>
        </p:nvSpPr>
        <p:spPr>
          <a:xfrm>
            <a:off x="407368" y="5085184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식별된 하나의 </a:t>
            </a:r>
            <a:r>
              <a:rPr lang="ko-KR" altLang="en-US" sz="2200" spc="100" dirty="0" err="1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이상점에</a:t>
            </a:r>
            <a:r>
              <a:rPr lang="ko-KR" altLang="en-US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대해 파악한 결과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2018</a:t>
            </a:r>
            <a:r>
              <a:rPr lang="ko-KR" altLang="en-US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10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의 자료이며 이때의 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철도 이용객 수 </a:t>
            </a:r>
            <a:r>
              <a:rPr lang="en-US" altLang="ko-KR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377,197</a:t>
            </a:r>
            <a:r>
              <a:rPr lang="ko-KR" altLang="en-US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명 </a:t>
            </a:r>
            <a:r>
              <a:rPr lang="en-US" altLang="ko-KR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/</a:t>
            </a:r>
            <a:r>
              <a:rPr lang="ko-KR" altLang="en-US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총 관광객 수 </a:t>
            </a:r>
            <a:r>
              <a:rPr lang="en-US" altLang="ko-KR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577,155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데이터 탐색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FD193A0-889F-4A52-81A5-0F6CF2ACE4DC}"/>
              </a:ext>
            </a:extLst>
          </p:cNvPr>
          <p:cNvGrpSpPr/>
          <p:nvPr/>
        </p:nvGrpSpPr>
        <p:grpSpPr>
          <a:xfrm>
            <a:off x="361977" y="1107176"/>
            <a:ext cx="11380481" cy="4266037"/>
            <a:chOff x="361977" y="963160"/>
            <a:chExt cx="11380481" cy="441005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47206B8B-9AD6-4A51-B916-2D171B04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42" y="963160"/>
              <a:ext cx="11292916" cy="441005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60E1C9CE-C3C9-491E-8E3D-9C2F1D986F7C}"/>
                </a:ext>
              </a:extLst>
            </p:cNvPr>
            <p:cNvSpPr/>
            <p:nvPr/>
          </p:nvSpPr>
          <p:spPr>
            <a:xfrm rot="16200000">
              <a:off x="-261449" y="2933271"/>
              <a:ext cx="1520854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DCE4ED24-4AA4-45C3-822E-4A5A531BD8F6}"/>
                </a:ext>
              </a:extLst>
            </p:cNvPr>
            <p:cNvSpPr/>
            <p:nvPr/>
          </p:nvSpPr>
          <p:spPr>
            <a:xfrm>
              <a:off x="5479589" y="5027207"/>
              <a:ext cx="1520854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총 관광객 수</a:t>
              </a: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90B4A0B-4E72-40F7-947B-CD492BC26A9B}"/>
              </a:ext>
            </a:extLst>
          </p:cNvPr>
          <p:cNvSpPr/>
          <p:nvPr/>
        </p:nvSpPr>
        <p:spPr>
          <a:xfrm>
            <a:off x="3503712" y="692696"/>
            <a:ext cx="5904656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이미지 그림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60D0F48-FB8D-4500-95DF-FCD3845942D5}"/>
              </a:ext>
            </a:extLst>
          </p:cNvPr>
          <p:cNvSpPr/>
          <p:nvPr/>
        </p:nvSpPr>
        <p:spPr>
          <a:xfrm>
            <a:off x="407368" y="5229200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좌표 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(250000 , 320000) 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중심으로 대부분의 자료가 밀집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해당 좌표에 </a:t>
            </a:r>
            <a:r>
              <a:rPr lang="ko-KR" altLang="en-US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하나의 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봉우리가 존재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하는 것을 확인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데이터 탐색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44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조각별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선형회귀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CA30007-4EC7-4E8D-873F-1E5AA9D49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1"/>
          <a:stretch/>
        </p:blipFill>
        <p:spPr>
          <a:xfrm>
            <a:off x="275692" y="1268760"/>
            <a:ext cx="11640616" cy="38852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8194497-7BA7-4EE4-823D-217BD20D4696}"/>
              </a:ext>
            </a:extLst>
          </p:cNvPr>
          <p:cNvSpPr/>
          <p:nvPr/>
        </p:nvSpPr>
        <p:spPr>
          <a:xfrm rot="16200000">
            <a:off x="-407249" y="2885533"/>
            <a:ext cx="1471188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935110D-4E5F-4C23-AB93-672D0B6EF0E0}"/>
              </a:ext>
            </a:extLst>
          </p:cNvPr>
          <p:cNvSpPr/>
          <p:nvPr/>
        </p:nvSpPr>
        <p:spPr>
          <a:xfrm>
            <a:off x="5511250" y="4816927"/>
            <a:ext cx="1520854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8E0C67-3B71-479F-83C6-56824FEE705B}"/>
              </a:ext>
            </a:extLst>
          </p:cNvPr>
          <p:cNvSpPr/>
          <p:nvPr/>
        </p:nvSpPr>
        <p:spPr>
          <a:xfrm>
            <a:off x="3503712" y="762084"/>
            <a:ext cx="547260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ko-KR" altLang="en-US" sz="2000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산점도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14D58D2-9526-4C7E-98E9-ABA700787D1B}"/>
              </a:ext>
            </a:extLst>
          </p:cNvPr>
          <p:cNvSpPr/>
          <p:nvPr/>
        </p:nvSpPr>
        <p:spPr>
          <a:xfrm>
            <a:off x="407368" y="5085184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앞서 보자기 플롯과 이미지 그림을 통해 두 변수 사이에 선형관계가 있을 것이라 결론</a:t>
            </a: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통계적 기법</a:t>
            </a: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(Y=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철도 이용객 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수</a:t>
            </a: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, X</a:t>
            </a: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=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총 관광객 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수</a:t>
            </a: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을 통해 수치적으로 어떤 관계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 있는지를 확인</a:t>
            </a: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67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2D168746-541A-4F09-962D-EECD637AE582}"/>
              </a:ext>
            </a:extLst>
          </p:cNvPr>
          <p:cNvSpPr/>
          <p:nvPr/>
        </p:nvSpPr>
        <p:spPr>
          <a:xfrm>
            <a:off x="407368" y="5357929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2012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처음으로 관광객 </a:t>
            </a: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1000</a:t>
            </a:r>
            <a:r>
              <a:rPr lang="ko-KR" altLang="en-US" sz="2200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만명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돌파 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이후 </a:t>
            </a:r>
            <a:r>
              <a:rPr lang="en-US" altLang="ko-KR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2019</a:t>
            </a:r>
            <a:r>
              <a:rPr lang="ko-KR" altLang="en-US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년까지 </a:t>
            </a: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8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연속 관광객 </a:t>
            </a:r>
            <a:r>
              <a:rPr lang="ko-KR" altLang="en-US" sz="2200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천만시대</a:t>
            </a:r>
            <a:endParaRPr lang="en-US" altLang="ko-KR" sz="2200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200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28D09FE-E206-4FF6-BF2F-4D6E943AE6DC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01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주제선정 배경</a:t>
            </a:r>
            <a:endParaRPr lang="ko-KR" altLang="en-US" sz="28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E0CE7107-FF5B-44BD-9BB9-7870BCE39D32}"/>
              </a:ext>
            </a:extLst>
          </p:cNvPr>
          <p:cNvSpPr/>
          <p:nvPr/>
        </p:nvSpPr>
        <p:spPr>
          <a:xfrm>
            <a:off x="4134333" y="558548"/>
            <a:ext cx="4216400" cy="668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춘천시 관광</a:t>
            </a:r>
            <a:r>
              <a:rPr lang="ko-KR" altLang="en-US" sz="21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 대한 자료조사 </a:t>
            </a:r>
            <a:r>
              <a:rPr lang="en-US" altLang="ko-KR" sz="21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100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5168" y="1344504"/>
            <a:ext cx="11314730" cy="3872352"/>
            <a:chOff x="585168" y="1344504"/>
            <a:chExt cx="11314730" cy="3872352"/>
          </a:xfrm>
        </p:grpSpPr>
        <p:graphicFrame>
          <p:nvGraphicFramePr>
            <p:cNvPr id="21" name="차트 20"/>
            <p:cNvGraphicFramePr/>
            <p:nvPr>
              <p:extLst>
                <p:ext uri="{D42A27DB-BD31-4B8C-83A1-F6EECF244321}">
                  <p14:modId xmlns:p14="http://schemas.microsoft.com/office/powerpoint/2010/main" val="2680082558"/>
                </p:ext>
              </p:extLst>
            </p:nvPr>
          </p:nvGraphicFramePr>
          <p:xfrm>
            <a:off x="6419864" y="1848891"/>
            <a:ext cx="5289531" cy="33679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A78B1664-7F0B-40F0-AD51-72B5B587C211}"/>
                </a:ext>
              </a:extLst>
            </p:cNvPr>
            <p:cNvGrpSpPr/>
            <p:nvPr/>
          </p:nvGrpSpPr>
          <p:grpSpPr>
            <a:xfrm>
              <a:off x="585168" y="1344504"/>
              <a:ext cx="5103769" cy="3717890"/>
              <a:chOff x="721417" y="1538489"/>
              <a:chExt cx="5066459" cy="3690711"/>
            </a:xfrm>
          </p:grpSpPr>
          <p:pic>
            <p:nvPicPr>
              <p:cNvPr id="46" name="그림 45">
                <a:extLst>
                  <a:ext uri="{FF2B5EF4-FFF2-40B4-BE49-F238E27FC236}">
                    <a16:creationId xmlns="" xmlns:a16="http://schemas.microsoft.com/office/drawing/2014/main" id="{7DB2FA0C-264D-451B-B646-8F8649EFB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417" y="1538489"/>
                <a:ext cx="5066459" cy="36907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E1CBB45B-4476-428B-9B48-FB2F6FE24502}"/>
                  </a:ext>
                </a:extLst>
              </p:cNvPr>
              <p:cNvCxnSpPr/>
              <p:nvPr/>
            </p:nvCxnSpPr>
            <p:spPr>
              <a:xfrm>
                <a:off x="721417" y="2348880"/>
                <a:ext cx="3286351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E0CE7107-FF5B-44BD-9BB9-7870BCE39D32}"/>
                </a:ext>
              </a:extLst>
            </p:cNvPr>
            <p:cNvSpPr/>
            <p:nvPr/>
          </p:nvSpPr>
          <p:spPr>
            <a:xfrm>
              <a:off x="8829822" y="1584983"/>
              <a:ext cx="3070076" cy="408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smtClean="0">
                  <a:solidFill>
                    <a:sysClr val="windowText" lastClr="00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자료 </a:t>
              </a:r>
              <a:r>
                <a:rPr lang="en-US" altLang="ko-KR" sz="1300" dirty="0" smtClean="0">
                  <a:solidFill>
                    <a:sysClr val="windowText" lastClr="00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: </a:t>
              </a:r>
              <a:r>
                <a:rPr lang="ko-KR" altLang="en-US" sz="1300" dirty="0" smtClean="0">
                  <a:solidFill>
                    <a:sysClr val="windowText" lastClr="00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강원통계정보</a:t>
              </a:r>
              <a:r>
                <a:rPr lang="en-US" altLang="ko-KR" sz="1300" dirty="0" smtClean="0">
                  <a:solidFill>
                    <a:sysClr val="windowText" lastClr="00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, 2013 ~ 2019</a:t>
              </a:r>
              <a:endParaRPr lang="ko-KR" altLang="en-US" sz="1300" dirty="0">
                <a:solidFill>
                  <a:sysClr val="windowText" lastClr="00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="" xmlns:a16="http://schemas.microsoft.com/office/drawing/2014/main" id="{810BC6F4-24B3-464C-8B02-72DE6DD1A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5264" y="1382604"/>
              <a:ext cx="735875" cy="359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5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AB6A56-CA3C-4CE3-ADEE-66D67245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87"/>
          <a:stretch/>
        </p:blipFill>
        <p:spPr>
          <a:xfrm>
            <a:off x="983432" y="978108"/>
            <a:ext cx="10225136" cy="42484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E79B99-2185-47AD-A814-9A76AFB4EFF2}"/>
              </a:ext>
            </a:extLst>
          </p:cNvPr>
          <p:cNvSpPr/>
          <p:nvPr/>
        </p:nvSpPr>
        <p:spPr>
          <a:xfrm>
            <a:off x="407368" y="5301208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최소제곱법</a:t>
            </a:r>
            <a:r>
              <a:rPr lang="en-US" altLang="ko-KR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(Least </a:t>
            </a:r>
            <a:r>
              <a:rPr lang="en-US" altLang="ko-KR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Squared</a:t>
            </a:r>
            <a:r>
              <a:rPr lang="en-US" altLang="ko-KR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 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방법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이용해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회귀분석한 결과를 </a:t>
            </a:r>
            <a:r>
              <a:rPr lang="ko-KR" altLang="en-US" sz="2200" spc="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회귀직선으로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표현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3CEEEC9-E512-4140-A76F-520FE59FF03F}"/>
              </a:ext>
            </a:extLst>
          </p:cNvPr>
          <p:cNvSpPr/>
          <p:nvPr/>
        </p:nvSpPr>
        <p:spPr>
          <a:xfrm>
            <a:off x="3503712" y="591216"/>
            <a:ext cx="547260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en-US" altLang="ko-KR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LS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회귀분석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492B9B3-8D46-4576-852A-24D58EF7CBDA}"/>
              </a:ext>
            </a:extLst>
          </p:cNvPr>
          <p:cNvSpPr/>
          <p:nvPr/>
        </p:nvSpPr>
        <p:spPr>
          <a:xfrm rot="16200000">
            <a:off x="247839" y="2944854"/>
            <a:ext cx="1471188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FC65865-AEBF-4901-9D50-8C657AAF7241}"/>
              </a:ext>
            </a:extLst>
          </p:cNvPr>
          <p:cNvSpPr/>
          <p:nvPr/>
        </p:nvSpPr>
        <p:spPr>
          <a:xfrm>
            <a:off x="5479589" y="5180171"/>
            <a:ext cx="1520854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조각별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선형회귀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3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AB6A56-CA3C-4CE3-ADEE-66D67245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87"/>
          <a:stretch/>
        </p:blipFill>
        <p:spPr>
          <a:xfrm>
            <a:off x="983432" y="980728"/>
            <a:ext cx="10225136" cy="42484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E79B99-2185-47AD-A814-9A76AFB4EFF2}"/>
              </a:ext>
            </a:extLst>
          </p:cNvPr>
          <p:cNvSpPr/>
          <p:nvPr/>
        </p:nvSpPr>
        <p:spPr>
          <a:xfrm>
            <a:off x="407368" y="5301208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수가 </a:t>
            </a: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200,000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명</a:t>
            </a:r>
            <a:r>
              <a:rPr lang="ko-KR" altLang="en-US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보다 적은 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경우</a:t>
            </a:r>
            <a:r>
              <a:rPr lang="en-US" altLang="ko-KR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최소 제곱법을 이용한 회귀 직선이 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자료의 변동을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설명하지 못하는 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부분</a:t>
            </a:r>
            <a:r>
              <a:rPr lang="ko-KR" altLang="en-US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식별</a:t>
            </a: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6A927B7-4772-4E59-8B21-06A249A4C570}"/>
              </a:ext>
            </a:extLst>
          </p:cNvPr>
          <p:cNvSpPr/>
          <p:nvPr/>
        </p:nvSpPr>
        <p:spPr>
          <a:xfrm>
            <a:off x="1550260" y="3212976"/>
            <a:ext cx="2304256" cy="15342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D583547-BAA1-40E4-B579-012BF2AAD849}"/>
              </a:ext>
            </a:extLst>
          </p:cNvPr>
          <p:cNvSpPr/>
          <p:nvPr/>
        </p:nvSpPr>
        <p:spPr>
          <a:xfrm rot="16200000">
            <a:off x="247839" y="2947474"/>
            <a:ext cx="1471188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C7A3D35-355F-4EBC-A8C5-1FFE43DA7102}"/>
              </a:ext>
            </a:extLst>
          </p:cNvPr>
          <p:cNvSpPr/>
          <p:nvPr/>
        </p:nvSpPr>
        <p:spPr>
          <a:xfrm>
            <a:off x="5479589" y="5182791"/>
            <a:ext cx="1520854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9013C08-0A25-4861-805B-DF950884040A}"/>
              </a:ext>
            </a:extLst>
          </p:cNvPr>
          <p:cNvSpPr/>
          <p:nvPr/>
        </p:nvSpPr>
        <p:spPr>
          <a:xfrm>
            <a:off x="3503712" y="593836"/>
            <a:ext cx="547260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en-US" altLang="ko-KR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LS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회귀분석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조각별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선형회귀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8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AB6A56-CA3C-4CE3-ADEE-66D67245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87"/>
          <a:stretch/>
        </p:blipFill>
        <p:spPr>
          <a:xfrm>
            <a:off x="983432" y="980728"/>
            <a:ext cx="10225136" cy="42484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E79B99-2185-47AD-A814-9A76AFB4EFF2}"/>
              </a:ext>
            </a:extLst>
          </p:cNvPr>
          <p:cNvSpPr/>
          <p:nvPr/>
        </p:nvSpPr>
        <p:spPr>
          <a:xfrm>
            <a:off x="407368" y="5301208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수가 </a:t>
            </a:r>
            <a:r>
              <a:rPr lang="en-US" altLang="ko-KR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200,000</a:t>
            </a:r>
            <a:r>
              <a:rPr lang="ko-KR" altLang="en-US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명보다 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적</a:t>
            </a:r>
            <a:r>
              <a:rPr lang="ko-KR" altLang="en-US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은 경우의</a:t>
            </a:r>
            <a:r>
              <a:rPr lang="en-US" altLang="ko-KR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해당 연도를 확인한 결과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2017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년은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1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 2018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년은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3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 2019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년은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1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그리고</a:t>
            </a: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2020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년은</a:t>
            </a:r>
            <a:r>
              <a:rPr lang="en-US" altLang="ko-KR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10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개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식별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D583547-BAA1-40E4-B579-012BF2AAD849}"/>
              </a:ext>
            </a:extLst>
          </p:cNvPr>
          <p:cNvSpPr/>
          <p:nvPr/>
        </p:nvSpPr>
        <p:spPr>
          <a:xfrm rot="16200000">
            <a:off x="247839" y="2947474"/>
            <a:ext cx="1471188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C7A3D35-355F-4EBC-A8C5-1FFE43DA7102}"/>
              </a:ext>
            </a:extLst>
          </p:cNvPr>
          <p:cNvSpPr/>
          <p:nvPr/>
        </p:nvSpPr>
        <p:spPr>
          <a:xfrm>
            <a:off x="5479589" y="5182791"/>
            <a:ext cx="1520854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9013C08-0A25-4861-805B-DF950884040A}"/>
              </a:ext>
            </a:extLst>
          </p:cNvPr>
          <p:cNvSpPr/>
          <p:nvPr/>
        </p:nvSpPr>
        <p:spPr>
          <a:xfrm>
            <a:off x="3503712" y="593836"/>
            <a:ext cx="547260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en-US" altLang="ko-KR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LS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회귀분석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4304A27-19D8-44AF-B700-69B082C4D5AA}"/>
              </a:ext>
            </a:extLst>
          </p:cNvPr>
          <p:cNvSpPr/>
          <p:nvPr/>
        </p:nvSpPr>
        <p:spPr>
          <a:xfrm>
            <a:off x="1415480" y="1338625"/>
            <a:ext cx="2430000" cy="3528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조각별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선형회귀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503712" y="593836"/>
            <a:ext cx="547260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ko-KR" altLang="en-US" sz="2000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조각별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선형회귀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2163B8C-7CE6-445B-9782-7C511CEF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5" y="1268760"/>
            <a:ext cx="10369152" cy="39706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E6D70AD-78A2-4318-9C85-31CB063563D6}"/>
              </a:ext>
            </a:extLst>
          </p:cNvPr>
          <p:cNvSpPr/>
          <p:nvPr/>
        </p:nvSpPr>
        <p:spPr>
          <a:xfrm rot="16200000">
            <a:off x="168815" y="2884702"/>
            <a:ext cx="1471188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6CC8EBE-F954-4863-9B8A-180A58906638}"/>
              </a:ext>
            </a:extLst>
          </p:cNvPr>
          <p:cNvSpPr/>
          <p:nvPr/>
        </p:nvSpPr>
        <p:spPr>
          <a:xfrm>
            <a:off x="5479589" y="5120019"/>
            <a:ext cx="1520854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CF1C233-46AF-4598-9CBD-D6F9916C8357}"/>
              </a:ext>
            </a:extLst>
          </p:cNvPr>
          <p:cNvSpPr/>
          <p:nvPr/>
        </p:nvSpPr>
        <p:spPr>
          <a:xfrm>
            <a:off x="407368" y="5301208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en-US" altLang="ko-KR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200,000</a:t>
            </a:r>
            <a:r>
              <a:rPr lang="ko-KR" altLang="en-US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명</a:t>
            </a:r>
            <a:r>
              <a:rPr lang="ko-KR" altLang="en-US" sz="2200" spc="1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기준으로 </a:t>
            </a:r>
            <a:r>
              <a:rPr lang="ko-KR" altLang="en-US" sz="2200" spc="1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조각별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선형회귀를 적합한 결과 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LS </a:t>
            </a:r>
            <a:r>
              <a:rPr lang="ko-KR" altLang="en-US" sz="2200" spc="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방법을 이용했을 때보다 자료의 변동을 설명하기에 용이</a:t>
            </a:r>
            <a:endParaRPr lang="en-US" altLang="ko-KR" sz="2200" spc="1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조각별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선형회귀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7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745FE52-C355-45A2-B223-55C092BDF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1164193"/>
            <a:ext cx="11472936" cy="47130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514A3A3-6EE5-443B-B28C-C5AAF01FB3D9}"/>
              </a:ext>
            </a:extLst>
          </p:cNvPr>
          <p:cNvSpPr/>
          <p:nvPr/>
        </p:nvSpPr>
        <p:spPr>
          <a:xfrm rot="16200000">
            <a:off x="-444193" y="3451530"/>
            <a:ext cx="1471188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A157CDB-6C34-455A-A127-17857CE5BB9E}"/>
              </a:ext>
            </a:extLst>
          </p:cNvPr>
          <p:cNvSpPr/>
          <p:nvPr/>
        </p:nvSpPr>
        <p:spPr>
          <a:xfrm>
            <a:off x="1415480" y="5900929"/>
            <a:ext cx="1520854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F26CDBE-C7D0-442B-A6F3-E02E988754D4}"/>
              </a:ext>
            </a:extLst>
          </p:cNvPr>
          <p:cNvSpPr/>
          <p:nvPr/>
        </p:nvSpPr>
        <p:spPr>
          <a:xfrm rot="16200000">
            <a:off x="3481184" y="3451531"/>
            <a:ext cx="1471188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1128B99-8642-4E22-B26F-CF9A2E6D1374}"/>
              </a:ext>
            </a:extLst>
          </p:cNvPr>
          <p:cNvSpPr/>
          <p:nvPr/>
        </p:nvSpPr>
        <p:spPr>
          <a:xfrm>
            <a:off x="5340857" y="5900930"/>
            <a:ext cx="1520854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8B32416-9D1E-49FB-98A9-799064211FEC}"/>
              </a:ext>
            </a:extLst>
          </p:cNvPr>
          <p:cNvSpPr/>
          <p:nvPr/>
        </p:nvSpPr>
        <p:spPr>
          <a:xfrm rot="16200000">
            <a:off x="7338430" y="3451532"/>
            <a:ext cx="1471188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A5325A6-AB0D-4A26-9483-A7AE4B6D3912}"/>
              </a:ext>
            </a:extLst>
          </p:cNvPr>
          <p:cNvSpPr/>
          <p:nvPr/>
        </p:nvSpPr>
        <p:spPr>
          <a:xfrm>
            <a:off x="9198103" y="5900931"/>
            <a:ext cx="1520854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96C6F20-A8C9-4174-B311-8C93115C1E10}"/>
              </a:ext>
            </a:extLst>
          </p:cNvPr>
          <p:cNvSpPr/>
          <p:nvPr/>
        </p:nvSpPr>
        <p:spPr>
          <a:xfrm>
            <a:off x="848102" y="1219731"/>
            <a:ext cx="2943642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LOWESS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적합 그림 </a:t>
            </a:r>
            <a:r>
              <a:rPr lang="en-US" altLang="ko-KR" sz="15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(f=2/3)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71A963E-FE78-471E-8A9B-7DCB609BAB0C}"/>
              </a:ext>
            </a:extLst>
          </p:cNvPr>
          <p:cNvSpPr/>
          <p:nvPr/>
        </p:nvSpPr>
        <p:spPr>
          <a:xfrm>
            <a:off x="4664526" y="1219731"/>
            <a:ext cx="2943642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LOWESS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적합 그림 </a:t>
            </a:r>
            <a:r>
              <a:rPr lang="en-US" altLang="ko-KR" sz="16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(f=1/4)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5BAF663-BB19-4CE7-AB0B-25292866A88C}"/>
              </a:ext>
            </a:extLst>
          </p:cNvPr>
          <p:cNvSpPr/>
          <p:nvPr/>
        </p:nvSpPr>
        <p:spPr>
          <a:xfrm>
            <a:off x="8536917" y="1219731"/>
            <a:ext cx="2943642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LOWESS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적합 그림 </a:t>
            </a:r>
            <a:r>
              <a:rPr lang="en-US" altLang="ko-KR" sz="15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(f=1/6)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국소가중회귀곡선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12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3348" t="6430" b="8912"/>
          <a:stretch/>
        </p:blipFill>
        <p:spPr>
          <a:xfrm>
            <a:off x="518790" y="1414352"/>
            <a:ext cx="11337850" cy="3721713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2495600" y="641818"/>
            <a:ext cx="7488832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en-US" altLang="ko-KR" sz="20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year_month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조건부 플롯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E6D70AD-78A2-4318-9C85-31CB063563D6}"/>
              </a:ext>
            </a:extLst>
          </p:cNvPr>
          <p:cNvSpPr/>
          <p:nvPr/>
        </p:nvSpPr>
        <p:spPr>
          <a:xfrm rot="16200000">
            <a:off x="-383499" y="3259256"/>
            <a:ext cx="1471188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6CC8EBE-F954-4863-9B8A-180A58906638}"/>
              </a:ext>
            </a:extLst>
          </p:cNvPr>
          <p:cNvSpPr/>
          <p:nvPr/>
        </p:nvSpPr>
        <p:spPr>
          <a:xfrm>
            <a:off x="5335573" y="5108163"/>
            <a:ext cx="1520854" cy="2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26527" y="5373216"/>
            <a:ext cx="960230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2020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</a:t>
            </a:r>
            <a:r>
              <a:rPr lang="ko-KR" altLang="en-US" sz="2200" spc="100" dirty="0">
                <a:latin typeface="a고딕15" panose="02020600000000000000" pitchFamily="18" charset="-127"/>
                <a:ea typeface="a고딕15" panose="02020600000000000000" pitchFamily="18" charset="-127"/>
              </a:rPr>
              <a:t> 철도 이용객 수와 총 관광객 수의 분포가 다른 </a:t>
            </a:r>
            <a:r>
              <a:rPr lang="ko-KR" altLang="en-US" sz="2200" spc="1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연도에 </a:t>
            </a:r>
            <a:r>
              <a:rPr lang="ko-KR" altLang="en-US" sz="2200" spc="100" dirty="0">
                <a:latin typeface="a고딕15" panose="02020600000000000000" pitchFamily="18" charset="-127"/>
                <a:ea typeface="a고딕15" panose="02020600000000000000" pitchFamily="18" charset="-127"/>
              </a:rPr>
              <a:t>비해 </a:t>
            </a:r>
            <a:r>
              <a:rPr lang="ko-KR" altLang="en-US" sz="2200" spc="1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작게 나타남</a:t>
            </a:r>
            <a:endParaRPr lang="en-US" altLang="ko-KR" sz="2200" spc="100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spc="1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이는 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코로나 </a:t>
            </a:r>
            <a:r>
              <a:rPr lang="en-US" altLang="ko-KR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19</a:t>
            </a: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확산으로 인한 영향</a:t>
            </a:r>
            <a:r>
              <a:rPr lang="ko-KR" altLang="en-US" sz="2200" spc="100" dirty="0">
                <a:latin typeface="a고딕15" panose="02020600000000000000" pitchFamily="18" charset="-127"/>
                <a:ea typeface="a고딕15" panose="02020600000000000000" pitchFamily="18" charset="-127"/>
              </a:rPr>
              <a:t>으로 판단됨</a:t>
            </a:r>
            <a:endParaRPr lang="en-US" altLang="ko-KR" sz="2200" spc="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조건부 플롯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1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BE40D05-70D8-402C-B348-B1D218FD62AD}"/>
              </a:ext>
            </a:extLst>
          </p:cNvPr>
          <p:cNvGrpSpPr/>
          <p:nvPr/>
        </p:nvGrpSpPr>
        <p:grpSpPr>
          <a:xfrm>
            <a:off x="133366" y="1115507"/>
            <a:ext cx="11646957" cy="4761759"/>
            <a:chOff x="133366" y="1115508"/>
            <a:chExt cx="11646957" cy="37988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0CC8B35-4324-466D-8B7C-8BAFF65A4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18"/>
            <a:stretch/>
          </p:blipFill>
          <p:spPr>
            <a:xfrm>
              <a:off x="243301" y="1340767"/>
              <a:ext cx="11537022" cy="354090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7D6E2E8-E81D-443A-8A87-AFBBC30B461D}"/>
                </a:ext>
              </a:extLst>
            </p:cNvPr>
            <p:cNvSpPr/>
            <p:nvPr/>
          </p:nvSpPr>
          <p:spPr>
            <a:xfrm>
              <a:off x="1343472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5ADA4A9-6ADC-41A5-BE14-758DF7EE37AA}"/>
                </a:ext>
              </a:extLst>
            </p:cNvPr>
            <p:cNvSpPr/>
            <p:nvPr/>
          </p:nvSpPr>
          <p:spPr>
            <a:xfrm>
              <a:off x="5367234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228574B6-2293-4DEF-AE37-4BC2C4DC7579}"/>
                </a:ext>
              </a:extLst>
            </p:cNvPr>
            <p:cNvSpPr/>
            <p:nvPr/>
          </p:nvSpPr>
          <p:spPr>
            <a:xfrm>
              <a:off x="9211366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5AC4B07-3A6A-4F5D-A031-01D7E9F737BC}"/>
                </a:ext>
              </a:extLst>
            </p:cNvPr>
            <p:cNvSpPr/>
            <p:nvPr/>
          </p:nvSpPr>
          <p:spPr>
            <a:xfrm rot="16200000">
              <a:off x="-465227" y="2696386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BDFD13C3-CF4F-4A10-BF33-76E9CB6A51ED}"/>
                </a:ext>
              </a:extLst>
            </p:cNvPr>
            <p:cNvSpPr/>
            <p:nvPr/>
          </p:nvSpPr>
          <p:spPr>
            <a:xfrm rot="16200000">
              <a:off x="3409175" y="2696387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4A2630F-217D-4A2C-A5EE-DCBC40830363}"/>
                </a:ext>
              </a:extLst>
            </p:cNvPr>
            <p:cNvSpPr/>
            <p:nvPr/>
          </p:nvSpPr>
          <p:spPr>
            <a:xfrm rot="16200000">
              <a:off x="7279676" y="2696388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69300B83-87B2-4B34-8BCB-DC53D16BB3CF}"/>
                </a:ext>
              </a:extLst>
            </p:cNvPr>
            <p:cNvSpPr/>
            <p:nvPr/>
          </p:nvSpPr>
          <p:spPr>
            <a:xfrm>
              <a:off x="801922" y="1115508"/>
              <a:ext cx="2943642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&lt; </a:t>
              </a:r>
              <a:r>
                <a:rPr lang="ko-KR" altLang="en-US" dirty="0" smtClean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국립춘천박물관</a:t>
              </a:r>
              <a:r>
                <a:rPr lang="en-US" altLang="ko-KR" dirty="0" smtClean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 </a:t>
              </a:r>
              <a:r>
                <a:rPr lang="en-US" altLang="ko-KR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&gt;</a:t>
              </a:r>
              <a:endPara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E87D2E2-48A5-4CC9-83A8-1D559D998376}"/>
                </a:ext>
              </a:extLst>
            </p:cNvPr>
            <p:cNvSpPr/>
            <p:nvPr/>
          </p:nvSpPr>
          <p:spPr>
            <a:xfrm>
              <a:off x="4646054" y="1124744"/>
              <a:ext cx="2943642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&lt; </a:t>
              </a:r>
              <a:r>
                <a:rPr lang="ko-KR" altLang="en-US" dirty="0" err="1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남이섬</a:t>
              </a:r>
              <a:r>
                <a:rPr lang="ko-KR" altLang="en-US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 유원지</a:t>
              </a:r>
              <a:r>
                <a:rPr lang="en-US" altLang="ko-KR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 &gt;</a:t>
              </a:r>
              <a:endPara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CF30B196-37E9-467E-BC6C-1BE2847FAF79}"/>
                </a:ext>
              </a:extLst>
            </p:cNvPr>
            <p:cNvSpPr/>
            <p:nvPr/>
          </p:nvSpPr>
          <p:spPr>
            <a:xfrm>
              <a:off x="8472264" y="1124744"/>
              <a:ext cx="2943642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&lt; </a:t>
              </a:r>
              <a:r>
                <a:rPr lang="ko-KR" altLang="en-US" dirty="0" err="1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제이드</a:t>
              </a:r>
              <a:r>
                <a:rPr lang="ko-KR" altLang="en-US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 가든</a:t>
              </a:r>
              <a:r>
                <a:rPr lang="en-US" altLang="ko-KR" dirty="0">
                  <a:solidFill>
                    <a:srgbClr val="006584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 &gt;</a:t>
              </a:r>
              <a:endPara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299001" y="5924843"/>
            <a:ext cx="565731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spc="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각 </a:t>
            </a:r>
            <a:r>
              <a:rPr lang="ko-KR" altLang="en-US" sz="2200" spc="100" dirty="0" err="1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관광지별</a:t>
            </a:r>
            <a:r>
              <a:rPr lang="ko-KR" altLang="en-US" sz="2200" spc="1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200" spc="100" dirty="0">
                <a:latin typeface="a고딕15" panose="02020600000000000000" pitchFamily="18" charset="-127"/>
                <a:ea typeface="a고딕15" panose="02020600000000000000" pitchFamily="18" charset="-127"/>
              </a:rPr>
              <a:t>입장객 수와 </a:t>
            </a:r>
            <a:r>
              <a:rPr lang="ko-KR" altLang="en-US" sz="2200" spc="1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철도 </a:t>
            </a:r>
            <a:r>
              <a:rPr lang="ko-KR" altLang="en-US" sz="2200" spc="100" dirty="0">
                <a:latin typeface="a고딕15" panose="02020600000000000000" pitchFamily="18" charset="-127"/>
                <a:ea typeface="a고딕15" panose="02020600000000000000" pitchFamily="18" charset="-127"/>
              </a:rPr>
              <a:t>이용객 수 비교</a:t>
            </a:r>
            <a:endParaRPr lang="en-US" altLang="ko-KR" sz="2200" spc="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산점도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해석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8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BE40D05-70D8-402C-B348-B1D218FD62AD}"/>
              </a:ext>
            </a:extLst>
          </p:cNvPr>
          <p:cNvGrpSpPr/>
          <p:nvPr/>
        </p:nvGrpSpPr>
        <p:grpSpPr>
          <a:xfrm>
            <a:off x="133366" y="1397861"/>
            <a:ext cx="11646957" cy="4479405"/>
            <a:chOff x="133366" y="1340767"/>
            <a:chExt cx="11646957" cy="35736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0CC8B35-4324-466D-8B7C-8BAFF65A4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18"/>
            <a:stretch/>
          </p:blipFill>
          <p:spPr>
            <a:xfrm>
              <a:off x="243301" y="1340767"/>
              <a:ext cx="11537022" cy="354090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7D6E2E8-E81D-443A-8A87-AFBBC30B461D}"/>
                </a:ext>
              </a:extLst>
            </p:cNvPr>
            <p:cNvSpPr/>
            <p:nvPr/>
          </p:nvSpPr>
          <p:spPr>
            <a:xfrm>
              <a:off x="1343472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5ADA4A9-6ADC-41A5-BE14-758DF7EE37AA}"/>
                </a:ext>
              </a:extLst>
            </p:cNvPr>
            <p:cNvSpPr/>
            <p:nvPr/>
          </p:nvSpPr>
          <p:spPr>
            <a:xfrm>
              <a:off x="5367234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228574B6-2293-4DEF-AE37-4BC2C4DC7579}"/>
                </a:ext>
              </a:extLst>
            </p:cNvPr>
            <p:cNvSpPr/>
            <p:nvPr/>
          </p:nvSpPr>
          <p:spPr>
            <a:xfrm>
              <a:off x="9211366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5AC4B07-3A6A-4F5D-A031-01D7E9F737BC}"/>
                </a:ext>
              </a:extLst>
            </p:cNvPr>
            <p:cNvSpPr/>
            <p:nvPr/>
          </p:nvSpPr>
          <p:spPr>
            <a:xfrm rot="16200000">
              <a:off x="-465227" y="2696386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BDFD13C3-CF4F-4A10-BF33-76E9CB6A51ED}"/>
                </a:ext>
              </a:extLst>
            </p:cNvPr>
            <p:cNvSpPr/>
            <p:nvPr/>
          </p:nvSpPr>
          <p:spPr>
            <a:xfrm rot="16200000">
              <a:off x="3409175" y="2696387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4A2630F-217D-4A2C-A5EE-DCBC40830363}"/>
                </a:ext>
              </a:extLst>
            </p:cNvPr>
            <p:cNvSpPr/>
            <p:nvPr/>
          </p:nvSpPr>
          <p:spPr>
            <a:xfrm rot="16200000">
              <a:off x="7279676" y="2696388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53444098-1197-4C56-B2F2-7FCEB4B993AC}"/>
              </a:ext>
            </a:extLst>
          </p:cNvPr>
          <p:cNvSpPr/>
          <p:nvPr/>
        </p:nvSpPr>
        <p:spPr>
          <a:xfrm rot="18086185">
            <a:off x="-129787" y="2656511"/>
            <a:ext cx="4122396" cy="1382137"/>
          </a:xfrm>
          <a:prstGeom prst="ellipse">
            <a:avLst/>
          </a:prstGeom>
          <a:solidFill>
            <a:srgbClr val="FF0000">
              <a:alpha val="5000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C9D110E-B718-44AD-9E08-CB6149E61D02}"/>
              </a:ext>
            </a:extLst>
          </p:cNvPr>
          <p:cNvSpPr/>
          <p:nvPr/>
        </p:nvSpPr>
        <p:spPr>
          <a:xfrm>
            <a:off x="801922" y="1115507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국립춘천박물관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8A30A87-AD79-4729-A081-65E7457DC78E}"/>
              </a:ext>
            </a:extLst>
          </p:cNvPr>
          <p:cNvSpPr/>
          <p:nvPr/>
        </p:nvSpPr>
        <p:spPr>
          <a:xfrm>
            <a:off x="4646054" y="1127084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남이섬</a:t>
            </a:r>
            <a:r>
              <a: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유원지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E5140E-CA3F-4752-8577-989285225B47}"/>
              </a:ext>
            </a:extLst>
          </p:cNvPr>
          <p:cNvSpPr/>
          <p:nvPr/>
        </p:nvSpPr>
        <p:spPr>
          <a:xfrm>
            <a:off x="8472264" y="1127084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제이드</a:t>
            </a:r>
            <a:r>
              <a: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가든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산점도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해석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9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BE40D05-70D8-402C-B348-B1D218FD62AD}"/>
              </a:ext>
            </a:extLst>
          </p:cNvPr>
          <p:cNvGrpSpPr/>
          <p:nvPr/>
        </p:nvGrpSpPr>
        <p:grpSpPr>
          <a:xfrm>
            <a:off x="133366" y="1397861"/>
            <a:ext cx="11646957" cy="4479405"/>
            <a:chOff x="133366" y="1340767"/>
            <a:chExt cx="11646957" cy="35736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0CC8B35-4324-466D-8B7C-8BAFF65A4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18"/>
            <a:stretch/>
          </p:blipFill>
          <p:spPr>
            <a:xfrm>
              <a:off x="243301" y="1340767"/>
              <a:ext cx="11537022" cy="354090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7D6E2E8-E81D-443A-8A87-AFBBC30B461D}"/>
                </a:ext>
              </a:extLst>
            </p:cNvPr>
            <p:cNvSpPr/>
            <p:nvPr/>
          </p:nvSpPr>
          <p:spPr>
            <a:xfrm>
              <a:off x="1343472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5ADA4A9-6ADC-41A5-BE14-758DF7EE37AA}"/>
                </a:ext>
              </a:extLst>
            </p:cNvPr>
            <p:cNvSpPr/>
            <p:nvPr/>
          </p:nvSpPr>
          <p:spPr>
            <a:xfrm>
              <a:off x="5367234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228574B6-2293-4DEF-AE37-4BC2C4DC7579}"/>
                </a:ext>
              </a:extLst>
            </p:cNvPr>
            <p:cNvSpPr/>
            <p:nvPr/>
          </p:nvSpPr>
          <p:spPr>
            <a:xfrm>
              <a:off x="9211366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5AC4B07-3A6A-4F5D-A031-01D7E9F737BC}"/>
                </a:ext>
              </a:extLst>
            </p:cNvPr>
            <p:cNvSpPr/>
            <p:nvPr/>
          </p:nvSpPr>
          <p:spPr>
            <a:xfrm rot="16200000">
              <a:off x="-465227" y="2696386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BDFD13C3-CF4F-4A10-BF33-76E9CB6A51ED}"/>
                </a:ext>
              </a:extLst>
            </p:cNvPr>
            <p:cNvSpPr/>
            <p:nvPr/>
          </p:nvSpPr>
          <p:spPr>
            <a:xfrm rot="16200000">
              <a:off x="3409175" y="2696387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4A2630F-217D-4A2C-A5EE-DCBC40830363}"/>
                </a:ext>
              </a:extLst>
            </p:cNvPr>
            <p:cNvSpPr/>
            <p:nvPr/>
          </p:nvSpPr>
          <p:spPr>
            <a:xfrm rot="16200000">
              <a:off x="7279676" y="2696388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E586E2BC-33D5-43F8-A924-D669926DB248}"/>
              </a:ext>
            </a:extLst>
          </p:cNvPr>
          <p:cNvSpPr/>
          <p:nvPr/>
        </p:nvSpPr>
        <p:spPr>
          <a:xfrm rot="18224529">
            <a:off x="4268823" y="4076318"/>
            <a:ext cx="1655741" cy="751114"/>
          </a:xfrm>
          <a:prstGeom prst="ellipse">
            <a:avLst/>
          </a:prstGeom>
          <a:solidFill>
            <a:schemeClr val="accent5">
              <a:alpha val="10000"/>
            </a:schemeClr>
          </a:solidFill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E4198B42-8627-4E42-84AD-23F406672CBB}"/>
              </a:ext>
            </a:extLst>
          </p:cNvPr>
          <p:cNvSpPr/>
          <p:nvPr/>
        </p:nvSpPr>
        <p:spPr>
          <a:xfrm rot="19742965">
            <a:off x="4319676" y="1950431"/>
            <a:ext cx="3561151" cy="1394730"/>
          </a:xfrm>
          <a:prstGeom prst="ellipse">
            <a:avLst/>
          </a:prstGeom>
          <a:solidFill>
            <a:srgbClr val="FF0000">
              <a:alpha val="5000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16358DC2-B242-4164-93F9-3BA2AF92C8E2}"/>
              </a:ext>
            </a:extLst>
          </p:cNvPr>
          <p:cNvSpPr/>
          <p:nvPr/>
        </p:nvSpPr>
        <p:spPr>
          <a:xfrm rot="19091582">
            <a:off x="8145972" y="3905083"/>
            <a:ext cx="2158540" cy="925666"/>
          </a:xfrm>
          <a:prstGeom prst="ellipse">
            <a:avLst/>
          </a:prstGeom>
          <a:solidFill>
            <a:schemeClr val="accent5">
              <a:alpha val="10000"/>
            </a:schemeClr>
          </a:solidFill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82F4D149-0DBE-4BAA-A89C-B5E9247E62C3}"/>
              </a:ext>
            </a:extLst>
          </p:cNvPr>
          <p:cNvSpPr/>
          <p:nvPr/>
        </p:nvSpPr>
        <p:spPr>
          <a:xfrm rot="19742965">
            <a:off x="8113104" y="2049723"/>
            <a:ext cx="3683967" cy="1195638"/>
          </a:xfrm>
          <a:prstGeom prst="ellipse">
            <a:avLst/>
          </a:prstGeom>
          <a:solidFill>
            <a:srgbClr val="FF0000">
              <a:alpha val="5000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678DB7C-D2F1-4B02-A675-D5B2EE9D2970}"/>
              </a:ext>
            </a:extLst>
          </p:cNvPr>
          <p:cNvSpPr/>
          <p:nvPr/>
        </p:nvSpPr>
        <p:spPr>
          <a:xfrm>
            <a:off x="801922" y="1115507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국립춘천박물관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D70C665-BD05-477E-BD43-BAD11573DDDE}"/>
              </a:ext>
            </a:extLst>
          </p:cNvPr>
          <p:cNvSpPr/>
          <p:nvPr/>
        </p:nvSpPr>
        <p:spPr>
          <a:xfrm>
            <a:off x="4646054" y="1127084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남이섬</a:t>
            </a:r>
            <a:r>
              <a: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유원지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D1041AD-290E-470F-AC70-EA877EB00FC2}"/>
              </a:ext>
            </a:extLst>
          </p:cNvPr>
          <p:cNvSpPr/>
          <p:nvPr/>
        </p:nvSpPr>
        <p:spPr>
          <a:xfrm>
            <a:off x="8472264" y="1127084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제이드</a:t>
            </a:r>
            <a:r>
              <a: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가든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산점도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해석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3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BE40D05-70D8-402C-B348-B1D218FD62AD}"/>
              </a:ext>
            </a:extLst>
          </p:cNvPr>
          <p:cNvGrpSpPr/>
          <p:nvPr/>
        </p:nvGrpSpPr>
        <p:grpSpPr>
          <a:xfrm>
            <a:off x="133366" y="1397861"/>
            <a:ext cx="11646957" cy="4479405"/>
            <a:chOff x="133366" y="1340767"/>
            <a:chExt cx="11646957" cy="35736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0CC8B35-4324-466D-8B7C-8BAFF65A4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18"/>
            <a:stretch/>
          </p:blipFill>
          <p:spPr>
            <a:xfrm>
              <a:off x="243301" y="1340767"/>
              <a:ext cx="11537022" cy="354090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7D6E2E8-E81D-443A-8A87-AFBBC30B461D}"/>
                </a:ext>
              </a:extLst>
            </p:cNvPr>
            <p:cNvSpPr/>
            <p:nvPr/>
          </p:nvSpPr>
          <p:spPr>
            <a:xfrm>
              <a:off x="1343472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5ADA4A9-6ADC-41A5-BE14-758DF7EE37AA}"/>
                </a:ext>
              </a:extLst>
            </p:cNvPr>
            <p:cNvSpPr/>
            <p:nvPr/>
          </p:nvSpPr>
          <p:spPr>
            <a:xfrm>
              <a:off x="5367234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228574B6-2293-4DEF-AE37-4BC2C4DC7579}"/>
                </a:ext>
              </a:extLst>
            </p:cNvPr>
            <p:cNvSpPr/>
            <p:nvPr/>
          </p:nvSpPr>
          <p:spPr>
            <a:xfrm>
              <a:off x="9211366" y="4649333"/>
              <a:ext cx="1520854" cy="265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입장객 수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5AC4B07-3A6A-4F5D-A031-01D7E9F737BC}"/>
                </a:ext>
              </a:extLst>
            </p:cNvPr>
            <p:cNvSpPr/>
            <p:nvPr/>
          </p:nvSpPr>
          <p:spPr>
            <a:xfrm rot="16200000">
              <a:off x="-465227" y="2696386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BDFD13C3-CF4F-4A10-BF33-76E9CB6A51ED}"/>
                </a:ext>
              </a:extLst>
            </p:cNvPr>
            <p:cNvSpPr/>
            <p:nvPr/>
          </p:nvSpPr>
          <p:spPr>
            <a:xfrm rot="16200000">
              <a:off x="3409175" y="2696387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4A2630F-217D-4A2C-A5EE-DCBC40830363}"/>
                </a:ext>
              </a:extLst>
            </p:cNvPr>
            <p:cNvSpPr/>
            <p:nvPr/>
          </p:nvSpPr>
          <p:spPr>
            <a:xfrm rot="16200000">
              <a:off x="7279676" y="2696388"/>
              <a:ext cx="1471188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C9D110E-B718-44AD-9E08-CB6149E61D02}"/>
              </a:ext>
            </a:extLst>
          </p:cNvPr>
          <p:cNvSpPr/>
          <p:nvPr/>
        </p:nvSpPr>
        <p:spPr>
          <a:xfrm>
            <a:off x="801922" y="1115507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국립춘천박물관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8A30A87-AD79-4729-A081-65E7457DC78E}"/>
              </a:ext>
            </a:extLst>
          </p:cNvPr>
          <p:cNvSpPr/>
          <p:nvPr/>
        </p:nvSpPr>
        <p:spPr>
          <a:xfrm>
            <a:off x="4646054" y="1127084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남이섬</a:t>
            </a:r>
            <a:r>
              <a: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유원지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E5140E-CA3F-4752-8577-989285225B47}"/>
              </a:ext>
            </a:extLst>
          </p:cNvPr>
          <p:cNvSpPr/>
          <p:nvPr/>
        </p:nvSpPr>
        <p:spPr>
          <a:xfrm>
            <a:off x="8472264" y="1127084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제이드</a:t>
            </a:r>
            <a:r>
              <a: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가든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E586E2BC-33D5-43F8-A924-D669926DB248}"/>
              </a:ext>
            </a:extLst>
          </p:cNvPr>
          <p:cNvSpPr/>
          <p:nvPr/>
        </p:nvSpPr>
        <p:spPr>
          <a:xfrm rot="18224529">
            <a:off x="4268823" y="4076318"/>
            <a:ext cx="1655741" cy="751114"/>
          </a:xfrm>
          <a:prstGeom prst="ellipse">
            <a:avLst/>
          </a:prstGeom>
          <a:solidFill>
            <a:schemeClr val="accent5">
              <a:alpha val="10000"/>
            </a:schemeClr>
          </a:solidFill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16358DC2-B242-4164-93F9-3BA2AF92C8E2}"/>
              </a:ext>
            </a:extLst>
          </p:cNvPr>
          <p:cNvSpPr/>
          <p:nvPr/>
        </p:nvSpPr>
        <p:spPr>
          <a:xfrm rot="19091582">
            <a:off x="8145972" y="3905083"/>
            <a:ext cx="2158540" cy="925666"/>
          </a:xfrm>
          <a:prstGeom prst="ellipse">
            <a:avLst/>
          </a:prstGeom>
          <a:solidFill>
            <a:schemeClr val="accent5">
              <a:alpha val="10000"/>
            </a:schemeClr>
          </a:solidFill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E586E2BC-33D5-43F8-A924-D669926DB248}"/>
              </a:ext>
            </a:extLst>
          </p:cNvPr>
          <p:cNvSpPr/>
          <p:nvPr/>
        </p:nvSpPr>
        <p:spPr>
          <a:xfrm rot="18224529">
            <a:off x="434016" y="3955458"/>
            <a:ext cx="1756750" cy="900348"/>
          </a:xfrm>
          <a:prstGeom prst="ellipse">
            <a:avLst/>
          </a:prstGeom>
          <a:solidFill>
            <a:schemeClr val="accent5">
              <a:alpha val="10000"/>
            </a:schemeClr>
          </a:solidFill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산점도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해석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0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2D168746-541A-4F09-962D-EECD637AE582}"/>
              </a:ext>
            </a:extLst>
          </p:cNvPr>
          <p:cNvSpPr/>
          <p:nvPr/>
        </p:nvSpPr>
        <p:spPr>
          <a:xfrm>
            <a:off x="407368" y="5357929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2012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처음으로 관광객 </a:t>
            </a: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1000</a:t>
            </a:r>
            <a:r>
              <a:rPr lang="ko-KR" altLang="en-US" sz="2200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만명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돌파 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이후 </a:t>
            </a:r>
            <a:r>
              <a:rPr lang="en-US" altLang="ko-KR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2019</a:t>
            </a:r>
            <a:r>
              <a:rPr lang="ko-KR" altLang="en-US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년까지 </a:t>
            </a: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8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연속 관광객 </a:t>
            </a:r>
            <a:r>
              <a:rPr lang="ko-KR" altLang="en-US" sz="2200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천만시대</a:t>
            </a:r>
            <a:endParaRPr lang="en-US" altLang="ko-KR" sz="2200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2012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년부터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관광객 증가에 큰 영향을 준 사건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 존재할 것으로 예상</a:t>
            </a:r>
            <a:endParaRPr lang="ko-KR" altLang="en-US" sz="2200" dirty="0">
              <a:solidFill>
                <a:schemeClr val="tx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928D09FE-E206-4FF6-BF2F-4D6E943AE6DC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01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주제선정 배경</a:t>
            </a:r>
            <a:endParaRPr lang="ko-KR" altLang="en-US" sz="28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0CE7107-FF5B-44BD-9BB9-7870BCE39D32}"/>
              </a:ext>
            </a:extLst>
          </p:cNvPr>
          <p:cNvSpPr/>
          <p:nvPr/>
        </p:nvSpPr>
        <p:spPr>
          <a:xfrm>
            <a:off x="4134333" y="558548"/>
            <a:ext cx="4216400" cy="668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1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춘천시 관광</a:t>
            </a:r>
            <a:r>
              <a:rPr lang="ko-KR" altLang="en-US" sz="21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 대한 자료조사 </a:t>
            </a:r>
            <a:r>
              <a:rPr lang="en-US" altLang="ko-KR" sz="2100" dirty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100" dirty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5168" y="1344504"/>
            <a:ext cx="11314730" cy="3872352"/>
            <a:chOff x="585168" y="1344504"/>
            <a:chExt cx="11314730" cy="3872352"/>
          </a:xfrm>
        </p:grpSpPr>
        <p:graphicFrame>
          <p:nvGraphicFramePr>
            <p:cNvPr id="15" name="차트 14"/>
            <p:cNvGraphicFramePr/>
            <p:nvPr>
              <p:extLst>
                <p:ext uri="{D42A27DB-BD31-4B8C-83A1-F6EECF244321}">
                  <p14:modId xmlns:p14="http://schemas.microsoft.com/office/powerpoint/2010/main" val="289123707"/>
                </p:ext>
              </p:extLst>
            </p:nvPr>
          </p:nvGraphicFramePr>
          <p:xfrm>
            <a:off x="6419864" y="1848891"/>
            <a:ext cx="5289531" cy="33679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A78B1664-7F0B-40F0-AD51-72B5B587C211}"/>
                </a:ext>
              </a:extLst>
            </p:cNvPr>
            <p:cNvGrpSpPr/>
            <p:nvPr/>
          </p:nvGrpSpPr>
          <p:grpSpPr>
            <a:xfrm>
              <a:off x="585168" y="1344504"/>
              <a:ext cx="5103769" cy="3717890"/>
              <a:chOff x="721417" y="1538489"/>
              <a:chExt cx="5066459" cy="3690711"/>
            </a:xfrm>
          </p:grpSpPr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7DB2FA0C-264D-451B-B646-8F8649EFB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417" y="1538489"/>
                <a:ext cx="5066459" cy="36907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직선 연결선 21">
                <a:extLst>
                  <a:ext uri="{FF2B5EF4-FFF2-40B4-BE49-F238E27FC236}">
                    <a16:creationId xmlns="" xmlns:a16="http://schemas.microsoft.com/office/drawing/2014/main" id="{E1CBB45B-4476-428B-9B48-FB2F6FE24502}"/>
                  </a:ext>
                </a:extLst>
              </p:cNvPr>
              <p:cNvCxnSpPr/>
              <p:nvPr/>
            </p:nvCxnSpPr>
            <p:spPr>
              <a:xfrm>
                <a:off x="721417" y="2348880"/>
                <a:ext cx="3286351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E0CE7107-FF5B-44BD-9BB9-7870BCE39D32}"/>
                </a:ext>
              </a:extLst>
            </p:cNvPr>
            <p:cNvSpPr/>
            <p:nvPr/>
          </p:nvSpPr>
          <p:spPr>
            <a:xfrm>
              <a:off x="8829822" y="1584983"/>
              <a:ext cx="3070076" cy="408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smtClean="0">
                  <a:solidFill>
                    <a:sysClr val="windowText" lastClr="00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자료 </a:t>
              </a:r>
              <a:r>
                <a:rPr lang="en-US" altLang="ko-KR" sz="1300" dirty="0" smtClean="0">
                  <a:solidFill>
                    <a:sysClr val="windowText" lastClr="00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: </a:t>
              </a:r>
              <a:r>
                <a:rPr lang="ko-KR" altLang="en-US" sz="1300" dirty="0" smtClean="0">
                  <a:solidFill>
                    <a:sysClr val="windowText" lastClr="00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강원통계정보</a:t>
              </a:r>
              <a:r>
                <a:rPr lang="en-US" altLang="ko-KR" sz="1300" dirty="0" smtClean="0">
                  <a:solidFill>
                    <a:sysClr val="windowText" lastClr="00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, 2013 ~ 2019</a:t>
              </a:r>
              <a:endParaRPr lang="ko-KR" altLang="en-US" sz="1300" dirty="0">
                <a:solidFill>
                  <a:sysClr val="windowText" lastClr="00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810BC6F4-24B3-464C-8B02-72DE6DD1A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5264" y="1382604"/>
              <a:ext cx="735875" cy="359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1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2" y="1052736"/>
            <a:ext cx="11838095" cy="4371429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C9D110E-B718-44AD-9E08-CB6149E61D02}"/>
              </a:ext>
            </a:extLst>
          </p:cNvPr>
          <p:cNvSpPr/>
          <p:nvPr/>
        </p:nvSpPr>
        <p:spPr>
          <a:xfrm>
            <a:off x="801922" y="1115507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국립춘천박물관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8A30A87-AD79-4729-A081-65E7457DC78E}"/>
              </a:ext>
            </a:extLst>
          </p:cNvPr>
          <p:cNvSpPr/>
          <p:nvPr/>
        </p:nvSpPr>
        <p:spPr>
          <a:xfrm>
            <a:off x="4719179" y="1127084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남이섬</a:t>
            </a:r>
            <a:r>
              <a: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유원지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E5140E-CA3F-4752-8577-989285225B47}"/>
              </a:ext>
            </a:extLst>
          </p:cNvPr>
          <p:cNvSpPr/>
          <p:nvPr/>
        </p:nvSpPr>
        <p:spPr>
          <a:xfrm>
            <a:off x="8659834" y="1127084"/>
            <a:ext cx="2943642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&lt; </a:t>
            </a:r>
            <a:r>
              <a:rPr lang="ko-KR" altLang="en-US" dirty="0" err="1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제이드</a:t>
            </a:r>
            <a:r>
              <a:rPr lang="ko-KR" altLang="en-US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가든</a:t>
            </a:r>
            <a:r>
              <a:rPr lang="en-US" altLang="ko-KR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&gt;</a:t>
            </a:r>
            <a:endParaRPr lang="ko-KR" altLang="en-US" dirty="0">
              <a:solidFill>
                <a:srgbClr val="006584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7D6E2E8-E81D-443A-8A87-AFBBC30B461D}"/>
              </a:ext>
            </a:extLst>
          </p:cNvPr>
          <p:cNvSpPr/>
          <p:nvPr/>
        </p:nvSpPr>
        <p:spPr>
          <a:xfrm>
            <a:off x="1343472" y="5085184"/>
            <a:ext cx="1520854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입장객 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5ADA4A9-6ADC-41A5-BE14-758DF7EE37AA}"/>
              </a:ext>
            </a:extLst>
          </p:cNvPr>
          <p:cNvSpPr/>
          <p:nvPr/>
        </p:nvSpPr>
        <p:spPr>
          <a:xfrm>
            <a:off x="5367234" y="5085184"/>
            <a:ext cx="1520854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입장객 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28574B6-2293-4DEF-AE37-4BC2C4DC7579}"/>
              </a:ext>
            </a:extLst>
          </p:cNvPr>
          <p:cNvSpPr/>
          <p:nvPr/>
        </p:nvSpPr>
        <p:spPr>
          <a:xfrm>
            <a:off x="9211366" y="5085184"/>
            <a:ext cx="1520854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입장객 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5AC4B07-3A6A-4F5D-A031-01D7E9F737BC}"/>
              </a:ext>
            </a:extLst>
          </p:cNvPr>
          <p:cNvSpPr/>
          <p:nvPr/>
        </p:nvSpPr>
        <p:spPr>
          <a:xfrm rot="16200000">
            <a:off x="-651674" y="3131806"/>
            <a:ext cx="1844082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DFD13C3-CF4F-4A10-BF33-76E9CB6A51ED}"/>
              </a:ext>
            </a:extLst>
          </p:cNvPr>
          <p:cNvSpPr/>
          <p:nvPr/>
        </p:nvSpPr>
        <p:spPr>
          <a:xfrm rot="16200000">
            <a:off x="3222728" y="3131807"/>
            <a:ext cx="1844082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4A2630F-217D-4A2C-A5EE-DCBC40830363}"/>
              </a:ext>
            </a:extLst>
          </p:cNvPr>
          <p:cNvSpPr/>
          <p:nvPr/>
        </p:nvSpPr>
        <p:spPr>
          <a:xfrm rot="16200000">
            <a:off x="7197198" y="3131809"/>
            <a:ext cx="1844082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79285" y="5517232"/>
            <a:ext cx="1049678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코로나 </a:t>
            </a:r>
            <a:r>
              <a:rPr lang="en-US" altLang="ko-KR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19 </a:t>
            </a:r>
            <a:r>
              <a:rPr lang="ko-KR" altLang="en-US" sz="2200" spc="1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확산 이후 데이터를 제거</a:t>
            </a:r>
            <a:r>
              <a:rPr lang="ko-KR" altLang="en-US" sz="2200" spc="1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한 뒤 각 </a:t>
            </a:r>
            <a:r>
              <a:rPr lang="ko-KR" altLang="en-US" sz="2200" spc="1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관광지별</a:t>
            </a:r>
            <a:r>
              <a:rPr lang="ko-KR" altLang="en-US" sz="2200" spc="1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입장객 수와 철도 이용객 수 비교</a:t>
            </a:r>
            <a:endParaRPr lang="en-US" altLang="ko-KR" sz="2200" spc="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산점도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해석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5" y="1916833"/>
            <a:ext cx="5499131" cy="39037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11624" y="5661248"/>
            <a:ext cx="1296144" cy="38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ko-KR" altLang="en-US" sz="120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</a:t>
            </a:r>
            <a:r>
              <a:rPr lang="ko-KR" altLang="en-US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6861A97-E05E-4416-94E4-C1F7A2D5B61B}"/>
              </a:ext>
            </a:extLst>
          </p:cNvPr>
          <p:cNvSpPr/>
          <p:nvPr/>
        </p:nvSpPr>
        <p:spPr>
          <a:xfrm>
            <a:off x="141616" y="1573684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ko-KR" altLang="en-US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65AC4B07-3A6A-4F5D-A031-01D7E9F737BC}"/>
              </a:ext>
            </a:extLst>
          </p:cNvPr>
          <p:cNvSpPr/>
          <p:nvPr/>
        </p:nvSpPr>
        <p:spPr>
          <a:xfrm rot="16200000">
            <a:off x="-384759" y="3730345"/>
            <a:ext cx="1844082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단순선형회귀분석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9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84935" y="1916833"/>
            <a:ext cx="11222131" cy="3937254"/>
            <a:chOff x="484935" y="1916833"/>
            <a:chExt cx="11222131" cy="39372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935" y="1916833"/>
              <a:ext cx="5499131" cy="39037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1487" y="1931027"/>
              <a:ext cx="5655579" cy="3923060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2B2A6DE-DEFA-458C-9268-A8D715F982C3}"/>
              </a:ext>
            </a:extLst>
          </p:cNvPr>
          <p:cNvSpPr/>
          <p:nvPr/>
        </p:nvSpPr>
        <p:spPr>
          <a:xfrm>
            <a:off x="5992000" y="1556792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log(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ko-KR" altLang="en-US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5AC4B07-3A6A-4F5D-A031-01D7E9F737BC}"/>
              </a:ext>
            </a:extLst>
          </p:cNvPr>
          <p:cNvSpPr/>
          <p:nvPr/>
        </p:nvSpPr>
        <p:spPr>
          <a:xfrm rot="16200000">
            <a:off x="-377672" y="3730345"/>
            <a:ext cx="1844082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5AC4B07-3A6A-4F5D-A031-01D7E9F737BC}"/>
              </a:ext>
            </a:extLst>
          </p:cNvPr>
          <p:cNvSpPr/>
          <p:nvPr/>
        </p:nvSpPr>
        <p:spPr>
          <a:xfrm rot="16200000">
            <a:off x="5206960" y="3730345"/>
            <a:ext cx="1844082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400256" y="5661248"/>
            <a:ext cx="1296144" cy="38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log(</a:t>
            </a:r>
            <a:r>
              <a:rPr lang="ko-KR" altLang="en-US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ko-KR" altLang="en-US" sz="1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</a:t>
            </a:r>
            <a:r>
              <a:rPr lang="ko-KR" altLang="en-US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단순선형회귀분석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6861A97-E05E-4416-94E4-C1F7A2D5B61B}"/>
              </a:ext>
            </a:extLst>
          </p:cNvPr>
          <p:cNvSpPr/>
          <p:nvPr/>
        </p:nvSpPr>
        <p:spPr>
          <a:xfrm>
            <a:off x="141616" y="1573684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sz="1500" dirty="0" smtClean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 </a:t>
            </a:r>
            <a:r>
              <a:rPr lang="ko-KR" altLang="en-US" sz="15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11624" y="5661248"/>
            <a:ext cx="1296144" cy="38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ko-KR" altLang="en-US" sz="120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</a:t>
            </a:r>
            <a:r>
              <a:rPr lang="ko-KR" altLang="en-US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</a:p>
        </p:txBody>
      </p:sp>
    </p:spTree>
    <p:extLst>
      <p:ext uri="{BB962C8B-B14F-4D97-AF65-F5344CB8AC3E}">
        <p14:creationId xmlns:p14="http://schemas.microsoft.com/office/powerpoint/2010/main" val="26617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690076"/>
            <a:ext cx="583264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~ log(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ko-KR" altLang="en-US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 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단순 선형회귀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9594" b="2911"/>
          <a:stretch/>
        </p:blipFill>
        <p:spPr>
          <a:xfrm>
            <a:off x="314152" y="1765542"/>
            <a:ext cx="5544616" cy="429625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40016" y="1700808"/>
            <a:ext cx="619268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sum_train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 ~ log(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sum_travel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), data = 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wd_before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</a:p>
          <a:p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   Min	1Q	Median     3Q	Max 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-49994 	-18296    -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151           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16595   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54759 </a:t>
            </a:r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Estimate    Std. Error    t value    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(&gt;|t|)    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-850914     135321      -6.288     9.85e-08 ***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log(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sum_travel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)  94725         10751        8.811       1.62e-11 ***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. codes:  0 ‘***’ 0.001 ‘**’ 0.01 ‘*’ 0.05 ‘.’ 0.1 ‘ ’ 1</a:t>
            </a:r>
          </a:p>
          <a:p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 :  25030 on 47 degrees of freedom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 :  0.6229,  Adjusted R-squared:  0.6148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 : 77.63 on 1 and 47 DF,  p-value: 1.617e-11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7D6E2E8-E81D-443A-8A87-AFBBC30B461D}"/>
              </a:ext>
            </a:extLst>
          </p:cNvPr>
          <p:cNvSpPr/>
          <p:nvPr/>
        </p:nvSpPr>
        <p:spPr>
          <a:xfrm>
            <a:off x="2279576" y="5833069"/>
            <a:ext cx="1520854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log(</a:t>
            </a:r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ko-KR" altLang="en-US" sz="1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</a:t>
            </a:r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5AC4B07-3A6A-4F5D-A031-01D7E9F737BC}"/>
              </a:ext>
            </a:extLst>
          </p:cNvPr>
          <p:cNvSpPr/>
          <p:nvPr/>
        </p:nvSpPr>
        <p:spPr>
          <a:xfrm rot="16200000">
            <a:off x="-541744" y="3591665"/>
            <a:ext cx="1844082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단순선형회귀분석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0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9594" b="2911"/>
          <a:stretch/>
        </p:blipFill>
        <p:spPr>
          <a:xfrm>
            <a:off x="314152" y="1765542"/>
            <a:ext cx="5544616" cy="429625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40016" y="1700808"/>
            <a:ext cx="619268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sum_train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 ~ log(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sum_travel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), data = 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wd_before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</a:p>
          <a:p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   Min	1Q	Median     3Q	Max 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-49994 	-18296    -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151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16595         54759 </a:t>
            </a:r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Estimate    Std. Error    t value    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(&gt;|t|)    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-850914     135321      -6.288     9.85e-08 ***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log(</a:t>
            </a:r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sum_travel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)  94725         10751        8.811       1.62e-11 ***</a:t>
            </a:r>
          </a:p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en-US" altLang="ko-KR" sz="1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. codes:  0 ‘***’ 0.001 ‘**’ 0.01 ‘*’ 0.05 ‘.’ 0.1 ‘ ’ 1</a:t>
            </a:r>
          </a:p>
          <a:p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 :  25030 on 47 degrees of freedom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Multiple R-squared :  0.6229</a:t>
            </a: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,  Adjusted R-squared:  0.6148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 : 77.63 on 1 and 47 DF,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p-value: 1.617e-11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5AC4B07-3A6A-4F5D-A031-01D7E9F737BC}"/>
              </a:ext>
            </a:extLst>
          </p:cNvPr>
          <p:cNvSpPr/>
          <p:nvPr/>
        </p:nvSpPr>
        <p:spPr>
          <a:xfrm rot="16200000">
            <a:off x="-541744" y="3591665"/>
            <a:ext cx="1844082" cy="274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346463" y="5729802"/>
                <a:ext cx="4574073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200" b="1" i="1" spc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고딕15" panose="02020600000000000000" pitchFamily="18" charset="-127"/>
                            </a:rPr>
                          </m:ctrlPr>
                        </m:accPr>
                        <m:e>
                          <m:r>
                            <a:rPr lang="en-US" altLang="ko-KR" sz="2200" b="1" i="1" spc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a고딕15" panose="02020600000000000000" pitchFamily="18" charset="-127"/>
                            </a:rPr>
                            <m:t>𝒚</m:t>
                          </m:r>
                        </m:e>
                      </m:acc>
                      <m:r>
                        <a:rPr lang="en-US" altLang="ko-KR" sz="2200" b="1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고딕15" panose="02020600000000000000" pitchFamily="18" charset="-127"/>
                        </a:rPr>
                        <m:t>=−</m:t>
                      </m:r>
                      <m:r>
                        <a:rPr lang="en-US" altLang="ko-KR" sz="2200" b="1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고딕15" panose="02020600000000000000" pitchFamily="18" charset="-127"/>
                        </a:rPr>
                        <m:t>𝟖𝟓𝟎𝟗𝟏𝟒</m:t>
                      </m:r>
                      <m:r>
                        <a:rPr lang="en-US" altLang="ko-KR" sz="2200" b="1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고딕15" panose="02020600000000000000" pitchFamily="18" charset="-127"/>
                        </a:rPr>
                        <m:t>+</m:t>
                      </m:r>
                      <m:r>
                        <a:rPr lang="en-US" altLang="ko-KR" sz="2200" b="1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고딕15" panose="02020600000000000000" pitchFamily="18" charset="-127"/>
                        </a:rPr>
                        <m:t>𝟗𝟒𝟕𝟐𝟓</m:t>
                      </m:r>
                      <m:r>
                        <a:rPr lang="en-US" altLang="ko-KR" sz="2200" b="1" i="0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고딕15" panose="02020600000000000000" pitchFamily="18" charset="-127"/>
                        </a:rPr>
                        <m:t>∗</m:t>
                      </m:r>
                      <m:r>
                        <a:rPr lang="en-US" altLang="ko-KR" sz="2200" b="1" i="0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고딕15" panose="02020600000000000000" pitchFamily="18" charset="-127"/>
                        </a:rPr>
                        <m:t>𝐥𝐨𝐠</m:t>
                      </m:r>
                      <m:r>
                        <a:rPr lang="en-US" altLang="ko-KR" sz="2200" b="1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고딕15" panose="02020600000000000000" pitchFamily="18" charset="-127"/>
                        </a:rPr>
                        <m:t>⁡(</m:t>
                      </m:r>
                      <m:r>
                        <a:rPr lang="en-US" altLang="ko-KR" sz="2200" b="1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고딕15" panose="02020600000000000000" pitchFamily="18" charset="-127"/>
                        </a:rPr>
                        <m:t>𝒙</m:t>
                      </m:r>
                      <m:r>
                        <a:rPr lang="en-US" altLang="ko-KR" sz="2200" b="1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a고딕15" panose="02020600000000000000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2200" b="1" spc="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463" y="5729802"/>
                <a:ext cx="4574073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단순선형회귀분석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690076"/>
            <a:ext cx="583264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~ log(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ko-KR" altLang="en-US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 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단순 선형회귀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7D6E2E8-E81D-443A-8A87-AFBBC30B461D}"/>
              </a:ext>
            </a:extLst>
          </p:cNvPr>
          <p:cNvSpPr/>
          <p:nvPr/>
        </p:nvSpPr>
        <p:spPr>
          <a:xfrm>
            <a:off x="2279576" y="5833069"/>
            <a:ext cx="1520854" cy="33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log(</a:t>
            </a:r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</a:t>
            </a:r>
            <a:r>
              <a:rPr lang="ko-KR" altLang="en-US" sz="1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</a:t>
            </a:r>
            <a:r>
              <a:rPr lang="ko-KR" altLang="en-US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</a:t>
            </a:r>
            <a:r>
              <a:rPr lang="en-US" altLang="ko-KR" sz="1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5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840000" y="764704"/>
            <a:ext cx="10512000" cy="5645783"/>
            <a:chOff x="840000" y="764704"/>
            <a:chExt cx="10512000" cy="564578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5914"/>
            <a:stretch/>
          </p:blipFill>
          <p:spPr>
            <a:xfrm>
              <a:off x="840000" y="1055359"/>
              <a:ext cx="10512000" cy="5355128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2711624" y="764704"/>
              <a:ext cx="2016224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2253837" y="1163400"/>
            <a:ext cx="28340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Normal Q-Q plot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7824192" y="1163400"/>
            <a:ext cx="2113971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err="1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잔차그림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단순선형회귀분석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4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95400" y="1231007"/>
            <a:ext cx="115212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formula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=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sum_train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~ .,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data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=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wd_before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[, c(-1, -2, -3, -16)])</a:t>
            </a:r>
          </a:p>
          <a:p>
            <a:endParaRPr lang="ko-KR" altLang="en-US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Residuals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Min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1Q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Median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3Q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Max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-28049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-11195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-5292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11614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38827 </a:t>
            </a:r>
          </a:p>
          <a:p>
            <a:endParaRPr lang="ko-KR" altLang="en-US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Coefficients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Estimate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Std.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Error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t value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t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|)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2.568e+05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2.187e+04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11.745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4.8e-14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4.234e-01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3.287e-01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1.288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0.20575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국립춘천박물관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2.066e-01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4.549e-01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0.454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0.65231   </a:t>
            </a:r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4.182e-01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1.538e-01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2.718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0.00993 **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남이섬유원지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4.681e-02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8.683e-02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0.539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0.59304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-5.643e+00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2.792e+00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-2.021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0.05056 .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물레길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1.120e+00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4.332e+00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0.258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0.79746  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애니메이션.박물관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8.128e-02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1.927e-01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0.422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0.67554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1.038e+00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8.190e-01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1.268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0.21290    </a:t>
            </a:r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1.618e+00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7.083e-01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2.285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0.02817 *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2.748e+00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2.017e+00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1.362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0.18140  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-1.919e-01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1.192e-01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-1.610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0.11596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codes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  0 ‘***’ 0.001 ‘**’ 0.01 ‘*’ 0.05 ‘.’ 0.1 ‘ ’ 1</a:t>
            </a:r>
          </a:p>
          <a:p>
            <a:endParaRPr lang="ko-KR" altLang="en-US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16850 on 37 degrees of freedom</a:t>
            </a:r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0.8654, Adjusted R-squared:  0.8254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F-statistic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 21.63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on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11 and 37 DF, 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p-value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 7.396e-13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836712"/>
            <a:ext cx="5832648" cy="4346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en-US" altLang="ko-KR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LS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방법을 사용한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다중선형회귀분석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95400" y="1150871"/>
            <a:ext cx="1152128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formula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=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sum_train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~ .,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data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=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wd_before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[, c(-1, -2, -3, -16)])</a:t>
            </a:r>
          </a:p>
          <a:p>
            <a:endParaRPr lang="ko-KR" altLang="en-US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Residuals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Min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1Q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Median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3Q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Max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-28049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-11195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-5292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11614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38827 </a:t>
            </a:r>
          </a:p>
          <a:p>
            <a:endParaRPr lang="ko-KR" altLang="en-US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Coefficients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Estimate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Std.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Error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t value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t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|)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2.568e+05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2.187e+04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11.745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4.8e-14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4.234e-01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3.287e-01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1.288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0.20575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국립춘천박물관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2.066e-01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4.549e-01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0.454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0.65231   </a:t>
            </a:r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   </a:t>
            </a:r>
            <a:r>
              <a:rPr lang="en-US" altLang="ko-KR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4.182e-01  </a:t>
            </a:r>
            <a:r>
              <a:rPr lang="en-US" altLang="ko-KR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1.538e-01   </a:t>
            </a:r>
            <a:r>
              <a:rPr lang="en-US" altLang="ko-KR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2.718  </a:t>
            </a:r>
            <a:r>
              <a:rPr lang="en-US" altLang="ko-KR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0.00993 **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남이섬유원지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4.681e-02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8.683e-02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0.539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0.59304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-5.643e+00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2.792e+00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-2.021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0.05056 .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물레길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1.120e+00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4.332e+00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0.258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0.79746  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애니메이션.박물관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8.128e-02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1.927e-01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0.422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0.67554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1.038e+00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8.190e-01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1.268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0.21290    </a:t>
            </a:r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 </a:t>
            </a:r>
            <a:r>
              <a:rPr lang="en-US" altLang="ko-KR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1.618e+00  </a:t>
            </a:r>
            <a:r>
              <a:rPr lang="en-US" altLang="ko-KR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7.083e-01   </a:t>
            </a:r>
            <a:r>
              <a:rPr lang="en-US" altLang="ko-KR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2.285  </a:t>
            </a:r>
            <a:r>
              <a:rPr lang="en-US" altLang="ko-KR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0.02817 *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2.748e+00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2.017e+00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1.362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0.18140  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-1.919e-01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1.192e-01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-1.610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0.11596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codes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  0 ‘***’ 0.001 ‘**’ 0.01 ‘*’ 0.05 ‘.’ 0.1 ‘ ’ 1</a:t>
            </a:r>
          </a:p>
          <a:p>
            <a:endParaRPr lang="ko-KR" altLang="en-US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16850 on 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37 degrees of freedom</a:t>
            </a:r>
            <a:endParaRPr lang="en-US" altLang="ko-KR" sz="1400" spc="100" dirty="0">
              <a:highlight>
                <a:srgbClr val="FFFF00"/>
              </a:highlight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0.8654,</a:t>
            </a:r>
            <a:r>
              <a:rPr lang="ko-KR" altLang="en-US" sz="14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Adjusted R-squared:  0.8254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F-statistic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 21.63 </a:t>
            </a:r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on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11 and 37 DF,  </a:t>
            </a:r>
            <a:r>
              <a:rPr lang="ko-KR" altLang="en-US" sz="1400" spc="100" dirty="0" err="1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p-value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: 7.396e-13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836712"/>
            <a:ext cx="5832648" cy="4346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en-US" altLang="ko-KR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LS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방법을 사용한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다중선형회귀분석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9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0" y="908720"/>
            <a:ext cx="11009261" cy="46791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CF1C233-46AF-4598-9CBD-D6F9916C8357}"/>
              </a:ext>
            </a:extLst>
          </p:cNvPr>
          <p:cNvSpPr/>
          <p:nvPr/>
        </p:nvSpPr>
        <p:spPr>
          <a:xfrm>
            <a:off x="407368" y="5301208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회귀분석 방법에 따른 </a:t>
            </a:r>
            <a:r>
              <a:rPr lang="ko-KR" altLang="en-US" sz="22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잔차분포를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비교한 결과</a:t>
            </a:r>
            <a:r>
              <a:rPr lang="en-US" altLang="ko-KR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분포에 영향을 주는 이상치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 있다고 판단</a:t>
            </a: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5361" y="4267696"/>
            <a:ext cx="767804" cy="49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LTS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5361" y="3450319"/>
            <a:ext cx="767804" cy="49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LMS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1" y="2632421"/>
            <a:ext cx="767804" cy="49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M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5361" y="1820312"/>
            <a:ext cx="767804" cy="49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LS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690076"/>
            <a:ext cx="5832648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회귀분석 </a:t>
            </a:r>
            <a:r>
              <a:rPr lang="ko-KR" altLang="en-US" sz="2000" dirty="0" err="1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방법별</a:t>
            </a:r>
            <a:r>
              <a:rPr lang="ko-KR" altLang="en-US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잔차분포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94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0" y="908720"/>
            <a:ext cx="11009261" cy="46791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CF1C233-46AF-4598-9CBD-D6F9916C8357}"/>
              </a:ext>
            </a:extLst>
          </p:cNvPr>
          <p:cNvSpPr/>
          <p:nvPr/>
        </p:nvSpPr>
        <p:spPr>
          <a:xfrm>
            <a:off x="407368" y="5301208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LTS</a:t>
            </a:r>
            <a:r>
              <a:rPr lang="en-US" altLang="ko-KR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회귀분석 방법에서 나타난 </a:t>
            </a:r>
            <a:r>
              <a:rPr lang="ko-KR" altLang="en-US" sz="22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잔차를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이용해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이상치 제거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후 다중선형회귀분석 실시</a:t>
            </a: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5361" y="4267696"/>
            <a:ext cx="767804" cy="49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highlight>
                  <a:srgbClr val="FFFF00"/>
                </a:highlight>
                <a:latin typeface="a고딕16" panose="02020600000000000000" pitchFamily="18" charset="-127"/>
                <a:ea typeface="a고딕16" panose="02020600000000000000" pitchFamily="18" charset="-127"/>
              </a:rPr>
              <a:t>LTS</a:t>
            </a:r>
            <a:endParaRPr lang="ko-KR" altLang="en-US" sz="1500" dirty="0">
              <a:solidFill>
                <a:schemeClr val="tx1"/>
              </a:solidFill>
              <a:highlight>
                <a:srgbClr val="FFFF00"/>
              </a:highlight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5361" y="3450319"/>
            <a:ext cx="767804" cy="49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LMS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361" y="2632421"/>
            <a:ext cx="767804" cy="49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M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5361" y="1820312"/>
            <a:ext cx="767804" cy="49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LS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95600" y="4110980"/>
            <a:ext cx="8064896" cy="79208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690076"/>
            <a:ext cx="5832648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회귀분석 </a:t>
            </a:r>
            <a:r>
              <a:rPr lang="ko-KR" altLang="en-US" sz="2000" dirty="0" err="1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방법별</a:t>
            </a:r>
            <a:r>
              <a:rPr lang="ko-KR" altLang="en-US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잔차분포</a:t>
            </a:r>
            <a:r>
              <a:rPr lang="ko-KR" altLang="en-US" sz="20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7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2D896B07-D651-45DE-AA94-B0FEFD227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6"/>
          <a:stretch/>
        </p:blipFill>
        <p:spPr bwMode="auto">
          <a:xfrm>
            <a:off x="407368" y="1755178"/>
            <a:ext cx="5463585" cy="20070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53323EB-A377-4478-9CDC-295EB82F1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47" y="3894625"/>
            <a:ext cx="5511601" cy="856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4D13651-3FE8-462B-9E80-C9E4A7F9B2E5}"/>
              </a:ext>
            </a:extLst>
          </p:cNvPr>
          <p:cNvSpPr/>
          <p:nvPr/>
        </p:nvSpPr>
        <p:spPr>
          <a:xfrm>
            <a:off x="191344" y="1196752"/>
            <a:ext cx="57606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2012-02-28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ITX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청춘 개통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159A62E-B594-4242-A253-7BD8A7F33838}"/>
              </a:ext>
            </a:extLst>
          </p:cNvPr>
          <p:cNvSpPr/>
          <p:nvPr/>
        </p:nvSpPr>
        <p:spPr>
          <a:xfrm>
            <a:off x="5951984" y="1196752"/>
            <a:ext cx="57606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경춘선 복선전철 노선도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7D6C91A-A341-4D79-B975-BBEF398F7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204" y="1518990"/>
            <a:ext cx="3630199" cy="335017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0D085919-39C8-4088-8620-71DBDF469463}"/>
              </a:ext>
            </a:extLst>
          </p:cNvPr>
          <p:cNvSpPr/>
          <p:nvPr/>
        </p:nvSpPr>
        <p:spPr>
          <a:xfrm>
            <a:off x="407368" y="5357929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2012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02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 </a:t>
            </a: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28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일에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개통한 </a:t>
            </a: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ITX 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청춘</a:t>
            </a:r>
            <a:r>
              <a:rPr lang="ko-KR" altLang="en-US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영향으로 </a:t>
            </a:r>
            <a:r>
              <a:rPr lang="ko-KR" altLang="en-US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추정</a:t>
            </a:r>
            <a:endParaRPr lang="en-US" altLang="ko-KR" sz="2200" dirty="0" smtClean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EAEC2AA-237D-4031-8410-DD934F147592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01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주제선정 배경</a:t>
            </a:r>
            <a:endParaRPr lang="ko-KR" altLang="en-US" sz="28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4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95400" y="906384"/>
            <a:ext cx="97210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sum_train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~ .,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data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wd_before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[(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 &lt; 25000 &amp; -30000 &lt; 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),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c(-1, -2, -3, -16)])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Min     	1Q	Median	3Q	Max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-17129  	-5249	-859	7531	15748 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		Estimate 	   Std. Error 	t value	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(&gt;|t|)  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 		2.148e+05    1.594e+04 	13.476 	3.08e-13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5.472e-01    2.703e-01  	2.024 	0.053338 .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국립춘천박물관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2.670e-02    3.206e-01  	0.083	0.934255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2.285e-01    1.055e-01  	2.166	0.039652 *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남이섬유원지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7.214e-02    6.498e-02 	1.110	0.277122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-1.619e+01  2.433e+00  	-6.657	4.63e-07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물레길  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		-9.938e-02  	   2.937e+00  	-0.034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0.973264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애니메이션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박물관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9.558e-01    2.105e-01  	4.540	0.000113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7.245e-01    6.240e-01  	1.161 	0.256226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3.244e+00    5.263e-01  	6.163 	1.62e-06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6.038e+00    1.509e+00 	4.001 	0.000466 ***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-1.657e-01  8.399e-02 	-1.973 	0.059175 .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 codes:  0 ‘***’ 0.001 ‘**’ 0.01 ‘*’ 0.05 ‘.’ 0.1 ‘ ’ 1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10160 on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26 degrees of freedom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0.9568,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Adjusted R-squared:  0.9385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F-statistic: 52.34 on 11 and 26 DF,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p-value: 6.997e-15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476672"/>
            <a:ext cx="5832648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모든 독립변수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 </a:t>
            </a:r>
            <a:r>
              <a:rPr lang="ko-KR" altLang="en-US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대한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다중선형회귀분석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1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95400" y="906384"/>
            <a:ext cx="97210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sum_train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~ .,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data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wd_before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[(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 &lt; 25000 &amp; -30000 &lt; 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),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c(-1, -2, -3, -16)])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Min     	1Q	Median	3Q	Max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-17129  	-5249	-859	7531	15748 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		Estimate 	   Std. Error 	t value	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(&gt;|t|)  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 		2.148e+05    1.594e+04 	13.476 	3.08e-13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5.472e-01    2.703e-01  	2.024 	0.053338 .  </a:t>
            </a:r>
          </a:p>
          <a:p>
            <a:r>
              <a:rPr lang="ko-KR" altLang="en-US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국립춘천박물관             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	2.670e-02 </a:t>
            </a:r>
            <a:r>
              <a:rPr lang="en-US" altLang="ko-KR" sz="1400" dirty="0" smtClean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3.206e-01  	0.083	0.934255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2.285e-01    1.055e-01  	2.166	0.039652 *  </a:t>
            </a:r>
          </a:p>
          <a:p>
            <a:r>
              <a:rPr lang="ko-KR" altLang="en-US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남이섬유원지           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		7.214e-02 </a:t>
            </a:r>
            <a:r>
              <a:rPr lang="en-US" altLang="ko-KR" sz="1400" dirty="0" smtClean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  6.498e-02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1.110	0.277122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-1.619e+01  2.433e+00  	-6.657	4.63e-07 ***</a:t>
            </a:r>
          </a:p>
          <a:p>
            <a:r>
              <a:rPr lang="ko-KR" altLang="en-US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물레길                     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		-</a:t>
            </a:r>
            <a:r>
              <a:rPr lang="en-US" altLang="ko-KR" sz="1400" dirty="0" smtClean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9.938e-02  2.937e+00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-0.034	0.973264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애니메이션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박물관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9.558e-01    2.105e-01  	4.540	0.000113 ***</a:t>
            </a:r>
          </a:p>
          <a:p>
            <a:r>
              <a:rPr lang="ko-KR" altLang="en-US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	</a:t>
            </a:r>
            <a:r>
              <a:rPr lang="en-US" altLang="ko-KR" sz="1400" dirty="0" smtClean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7.245e-01  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6.240e-01  	1.161 	0.256226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3.244e+00    5.263e-01  	6.163 	1.62e-06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6.038e+00    1.509e+00 	4.001 	0.000466 ***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-1.657e-01  8.399e-02 	-1.973 	0.059175 .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 codes:  0 ‘***’ 0.001 ‘**’ 0.01 ‘*’ 0.05 ‘.’ 0.1 ‘ ’ 1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10160 on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26 degrees of freedom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0.9568,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Adjusted R-squared:  0.9385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F-statistic: 52.34 on 11 and 26 DF,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p-value: 6.997e-15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476672"/>
            <a:ext cx="5832648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모든 독립변수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 대한 다중선형회귀분석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5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95400" y="845421"/>
            <a:ext cx="97210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sum_train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~ .,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data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wd_before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[(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 &lt; 25000 &amp; -30000 &lt; 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),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c(-1, -2, -3, -16)])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Min     	1Q	Median	3Q	Max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-17129  	-5249	-859	7531	15748 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		Estimate 	   Std. Error 	t value	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(&gt;|t|)  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 		2.148e+05    1.594e+04 	13.476 	3.08e-13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5.472e-01    2.703e-01  	2.024 	0.053338 .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국립춘천박물관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2.670e-02    3.206e-01  	0.083	0.934255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2.285e-01    1.055e-01  	2.166	0.039652 *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남이섬유원지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7.214e-02    6.498e-02 	1.110	0.277122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-1.619e+01  2.433e+00  	-6.657	4.63e-07 ***</a:t>
            </a:r>
          </a:p>
          <a:p>
            <a:r>
              <a:rPr lang="ko-KR" altLang="en-US" sz="1400" dirty="0">
                <a:highlight>
                  <a:srgbClr val="FFFF00"/>
                </a:highlight>
                <a:latin typeface="a고딕16" panose="02020600000000000000" pitchFamily="18" charset="-127"/>
                <a:ea typeface="a고딕16" panose="02020600000000000000" pitchFamily="18" charset="-127"/>
              </a:rPr>
              <a:t>물레길                       </a:t>
            </a:r>
            <a:r>
              <a:rPr lang="en-US" altLang="ko-KR" sz="1400" dirty="0">
                <a:highlight>
                  <a:srgbClr val="FFFF00"/>
                </a:highlight>
                <a:latin typeface="a고딕16" panose="02020600000000000000" pitchFamily="18" charset="-127"/>
                <a:ea typeface="a고딕16" panose="02020600000000000000" pitchFamily="18" charset="-127"/>
              </a:rPr>
              <a:t>			-9.938e-02  2.937e+00  	-0.034</a:t>
            </a:r>
            <a:r>
              <a:rPr lang="en-US" altLang="ko-KR" sz="1400" spc="100" dirty="0">
                <a:highlight>
                  <a:srgbClr val="FFFF00"/>
                </a:highlight>
                <a:latin typeface="a고딕16" panose="02020600000000000000" pitchFamily="18" charset="-127"/>
                <a:ea typeface="a고딕16" panose="02020600000000000000" pitchFamily="18" charset="-127"/>
              </a:rPr>
              <a:t>	</a:t>
            </a:r>
            <a:r>
              <a:rPr lang="en-US" altLang="ko-KR" sz="1400" dirty="0">
                <a:highlight>
                  <a:srgbClr val="FFFF00"/>
                </a:highlight>
                <a:latin typeface="a고딕16" panose="02020600000000000000" pitchFamily="18" charset="-127"/>
                <a:ea typeface="a고딕16" panose="02020600000000000000" pitchFamily="18" charset="-127"/>
              </a:rPr>
              <a:t>0.973264</a:t>
            </a:r>
            <a:r>
              <a:rPr lang="en-US" altLang="ko-KR" sz="1400" spc="100" dirty="0">
                <a:highlight>
                  <a:srgbClr val="FFFF00"/>
                </a:highlight>
                <a:latin typeface="a고딕16" panose="02020600000000000000" pitchFamily="18" charset="-127"/>
                <a:ea typeface="a고딕16" panose="02020600000000000000" pitchFamily="18" charset="-127"/>
              </a:rPr>
              <a:t>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애니메이션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박물관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	9.558e-01    2.105e-01  	4.540	0.000113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7.245e-01    6.240e-01  	1.161 	0.256226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3.244e+00    5.263e-01  	6.163 	1.62e-06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6.038e+00    1.509e+00 	4.001 	0.000466 ***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	-1.657e-01  8.399e-02 	-1.973 	0.059175 .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 codes:  0 ‘***’ 0.001 ‘**’ 0.01 ‘*’ 0.05 ‘.’ 0.1 ‘ ’ 1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10160 on 26 degrees of freedom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0.9568, Adjusted R-squared:  0.9385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F-statistic: 52.34 on 11 and 26 DF,  p-value: 6.997e-15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476672"/>
            <a:ext cx="5832648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모든 독립변수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 대한 다중선형회귀분석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9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23392" y="1055359"/>
            <a:ext cx="914501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sum_train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~ .,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data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wd_before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[(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 &lt; a &amp; -b &lt; 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), c(-1, -2, -3, -9, -16)])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Min	1Q	Median	3Q	Max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-17174  -5331   	-844   	7558  	15726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		Estimate 	      Std. Error 	t value 	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(&gt;|t|)  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	 	2.147e+05      1.539e+04  	13.949 	7.36e-14 ***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5.478e-01      2.645e-01   	2.071 	0.048030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국립춘천박물관                 		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3.075e-02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2.919e-01   	0.105 	0.916873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2.276e-01      9.995e-02   	2.277 	0.030952 *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남이섬유원지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7.320e-02      5.580e-02   	1.312 	0.200591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-1.619e+01    2.381e+00  	-6.800	2.65e-07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애니메이션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박물관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9.553e-01      2.061e-01   	4.636 	8.09e-05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7.067e-01      3.296e-01   	2.144 	0.041174 *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	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3.248e+00      4.982e-01   	6.520	5.44e-07 ***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6.033e+00      1.473e+00   	4.095	0.000344 ***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-1.657e-01     8.240e-02  	-2.011 	0.054451 .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 codes:  0 ‘***’ 0.001 ‘**’ 0.01 ‘*’ 0.05 ‘.’ 0.1 ‘ ’ 1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9973 on 27 degrees of freedom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0.9568, Adjusted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R-squared:  0.9408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F-statistic: 59.79 on 10 and 27 DF,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p-value: 8.731e-16</a:t>
            </a:r>
          </a:p>
          <a:p>
            <a:endParaRPr lang="ko-KR" altLang="en-US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2783632" y="476672"/>
            <a:ext cx="6624736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‘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물레길</a:t>
            </a:r>
            <a:r>
              <a:rPr lang="en-US" altLang="ko-KR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’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을 제외한 독립변수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 대한 다중선형회귀분석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2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23392" y="980728"/>
            <a:ext cx="964907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sum_train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~ .,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data = 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wd_before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[(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 &lt; a &amp; -b &lt; (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lm_tr.lts$residuals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), c(-1, -2, -3, -9, -16)])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Min	1Q	Median	3Q	Max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-17174  -5331   	-844   	7558  	15726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		Estimate 	      Std. Error 	t value 	</a:t>
            </a:r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(&gt;|t|)  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	 	2.147e+05      1.539e+04  	13.949 	7.36e-14 ***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5.478e-01      2.645e-01   	2.071 	0.048030 *  </a:t>
            </a:r>
          </a:p>
          <a:p>
            <a:r>
              <a:rPr lang="ko-KR" altLang="en-US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국립춘천박물관                 		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3.075e-02</a:t>
            </a:r>
            <a:r>
              <a:rPr lang="en-US" altLang="ko-KR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en-US" altLang="ko-KR" sz="14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2.919e-01   	0.105 	0.916873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2.276e-01      9.995e-02   	2.277 	0.030952 *  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남이섬유원지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7.320e-02      5.580e-02   	1.312 	0.200591  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-1.619e+01    2.381e+00  	-6.800	2.65e-07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애니메이션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박물관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9.553e-01      2.061e-01   	4.636 	8.09e-05 ***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7.067e-01      3.296e-01   	2.144 	0.041174 *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	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3.248e+00      4.982e-01   	6.520	5.44e-07 ***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	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6.033e+00      1.473e+00   	4.095	0.000344 ***</a:t>
            </a:r>
          </a:p>
          <a:p>
            <a:r>
              <a:rPr lang="ko-KR" altLang="en-US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	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-1.657e-01     8.240e-02  	-2.011 	0.054451 . 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en-US" altLang="ko-KR" sz="1200" spc="1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. codes:  0 ‘***’ 0.001 ‘**’ 0.01 ‘*’ 0.05 ‘.’ 0.1 ‘ ’ 1</a:t>
            </a:r>
          </a:p>
          <a:p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9973 on 27 degrees of freedom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0.9568, Adjusted R-squared:  0.9408 </a:t>
            </a:r>
          </a:p>
          <a:p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F-statistic: 59.79 on 10 and 27 DF,  p-value: 8.731e-16</a:t>
            </a:r>
          </a:p>
          <a:p>
            <a:endParaRPr lang="ko-KR" altLang="en-US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2783632" y="476672"/>
            <a:ext cx="6624736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‘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물레길</a:t>
            </a:r>
            <a:r>
              <a:rPr lang="en-US" altLang="ko-KR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’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을 제외한 독립변수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 대한 다중선형회귀분석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9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2783632" y="332656"/>
            <a:ext cx="6624736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최종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다중선형회귀모형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657BE7D-26BD-417C-A9B3-B4EACEA13DD8}"/>
              </a:ext>
            </a:extLst>
          </p:cNvPr>
          <p:cNvSpPr/>
          <p:nvPr/>
        </p:nvSpPr>
        <p:spPr>
          <a:xfrm>
            <a:off x="299378" y="1227448"/>
            <a:ext cx="781284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sum_train ~ ., </a:t>
            </a:r>
            <a:endParaRPr lang="en-US" altLang="ko-KR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data = wd_before[(lm_tr.lts$residuals) &lt; a &amp; -b &lt; (lm_tr.lts$residuals), c(-1, -2, -3, -5, -9, -16)])</a:t>
            </a:r>
          </a:p>
          <a:p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Min       1Q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Median       3Q      Max </a:t>
            </a:r>
          </a:p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-17156  -5389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-869           7545  15720</a:t>
            </a:r>
          </a:p>
          <a:p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Estimate         Std. Error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t value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Pr(&gt;|t|)  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2.148e+05       1.512e+04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14.208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2.51e-14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5.420e-01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2.540e-01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2.134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0.0417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2.273e-01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9.815e-02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2.316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0.0281 *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남이섬유원지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7.309e-02   5.479e-02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1.334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0.1930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-1.617e+01      2.330e+00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-6.938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1.53e-07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애니메이션.박물관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9.555e-01       2.024e-01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4.721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5.94e-05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7.120e-01       3.198e-01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2.227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0.0342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3.237e+00       4.778e-01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6.775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2.34e-07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6.096e+00       1.325e+00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4.601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8.24e-05 ***</a:t>
            </a:r>
          </a:p>
          <a:p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-1.642e-01     7.981e-02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-2.058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0.0490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codes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:  0 ‘***’ 0.001 ‘**’ 0.01 ‘*’ 0.05 ‘.’ 0.1 ‘ ’ 1</a:t>
            </a:r>
          </a:p>
          <a:p>
            <a:pPr algn="ctr">
              <a:lnSpc>
                <a:spcPct val="150000"/>
              </a:lnSpc>
            </a:pPr>
            <a:endParaRPr lang="en-US" altLang="ko-KR" sz="1200" spc="-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9796 on 28 degrees of freedom</a:t>
            </a:r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0.9568, Adjusted R-squared:  0.9429 </a:t>
            </a:r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F-statistic: 68.86 on 9 and 28 DF,  p-value: &lt; 2.2e-16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/>
              </p:cNvGraphicFramePr>
              <p:nvPr/>
            </p:nvGraphicFramePr>
            <p:xfrm>
              <a:off x="8256998" y="1287026"/>
              <a:ext cx="3456384" cy="40577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29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00308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207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ko-KR" altLang="en-US" sz="1500" b="0" strike="noStrike" dirty="0">
                            <a:solidFill>
                              <a:schemeClr val="tx1"/>
                            </a:solidFill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열차 이용객 수 </a:t>
                          </a: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(</a:t>
                          </a:r>
                          <a:r>
                            <a:rPr lang="en-US" altLang="ko-KR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Sum_train</a:t>
                          </a: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)</a:t>
                          </a: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strike="noStrike" dirty="0">
                            <a:solidFill>
                              <a:schemeClr val="tx1"/>
                            </a:solidFill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강촌레일파크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국립춘천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김유정문학마을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남이섬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 유원지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막국수체험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물레길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애니메이션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제이드가든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 에티오피아 한국전 참전기념관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춘천지구전적기념관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엘리시안강촌 스키장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/>
              </p:cNvGraphicFramePr>
              <p:nvPr/>
            </p:nvGraphicFramePr>
            <p:xfrm>
              <a:off x="8256998" y="1287026"/>
              <a:ext cx="3456384" cy="40577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29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30030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r="-667568" b="-854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열차 이용객 수 </a:t>
                          </a: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(</a:t>
                          </a:r>
                          <a:r>
                            <a:rPr lang="en-US" altLang="ko-KR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Sum_train</a:t>
                          </a: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)</a:t>
                          </a: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133962" r="-667568" b="-1045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강촌레일파크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233962" r="-667568" b="-945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국립춘천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340385" r="-667568" b="-86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김유정문학마을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432075" r="-667568" b="-747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남이섬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 유원지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3524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486207" r="-667568" b="-58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막국수체험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653846" r="-667568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물레길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739623" r="-667568" b="-439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애니메이션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7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839623" r="-667568" b="-339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제이드가든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8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957692" r="-667568" b="-24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 에티오피아 한국전 참전기념관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9"/>
                      </a:ext>
                    </a:extLst>
                  </a:tr>
                  <a:tr h="3524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948276" r="-667568" b="-1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춘천지구전적기념관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10"/>
                      </a:ext>
                    </a:extLst>
                  </a:tr>
                  <a:tr h="3524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1048276" r="-667568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엘리시안강촌 스키장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600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2783632" y="332656"/>
            <a:ext cx="6624736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최종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다중선형회귀모형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/>
            </p:nvGraphicFramePr>
            <p:xfrm>
              <a:off x="8256998" y="1287026"/>
              <a:ext cx="3456384" cy="40577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29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00308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207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ko-KR" altLang="en-US" sz="1500" b="0" strike="noStrike" dirty="0">
                            <a:solidFill>
                              <a:schemeClr val="tx1"/>
                            </a:solidFill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열차 이용객 수 </a:t>
                          </a: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(</a:t>
                          </a:r>
                          <a:r>
                            <a:rPr lang="en-US" altLang="ko-KR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Sum_train</a:t>
                          </a: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)</a:t>
                          </a: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strike="noStrike" dirty="0">
                            <a:solidFill>
                              <a:schemeClr val="tx1"/>
                            </a:solidFill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강촌레일파크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국립춘천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김유정문학마을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남이섬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 유원지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막국수체험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물레길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애니메이션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제이드가든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 에티오피아 한국전 참전기념관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춘천지구전적기념관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엘리시안강촌 스키장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6184389"/>
                  </p:ext>
                </p:extLst>
              </p:nvPr>
            </p:nvGraphicFramePr>
            <p:xfrm>
              <a:off x="8256998" y="1287026"/>
              <a:ext cx="3456384" cy="39227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297"/>
                    <a:gridCol w="3003087"/>
                  </a:tblGrid>
                  <a:tr h="39433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r="-667568" b="-9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열차 이용객 수 </a:t>
                          </a: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(</a:t>
                          </a:r>
                          <a:r>
                            <a:rPr lang="en-US" altLang="ko-KR" sz="15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Sum_train</a:t>
                          </a: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)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125000" r="-667568" b="-104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강촌레일파크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220755" r="-667568" b="-9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국립춘천 박물관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320755" r="-667568" b="-8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김유정문학마을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428846" r="-667568" b="-7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남이섬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 유원지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518868" r="-667568" b="-628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막국수체험 박물관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618868" r="-667568" b="-528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물레길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732692" r="-667568" b="-4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애니메이션 박물관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816981" r="-667568" b="-3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제이드가든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916981" r="-667568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 에티오피아 한국전 참전기념관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1036538" r="-667568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춘천지구전적기념관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1115094" r="-667568" b="-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엘리시안강촌 스키장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6" name="직선 연결선 15"/>
          <p:cNvCxnSpPr/>
          <p:nvPr/>
        </p:nvCxnSpPr>
        <p:spPr>
          <a:xfrm>
            <a:off x="8184232" y="2192231"/>
            <a:ext cx="2088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184232" y="3489133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38F8539-76D0-42FB-933D-EEAF84884FFE}"/>
              </a:ext>
            </a:extLst>
          </p:cNvPr>
          <p:cNvSpPr/>
          <p:nvPr/>
        </p:nvSpPr>
        <p:spPr>
          <a:xfrm>
            <a:off x="299378" y="1227448"/>
            <a:ext cx="781284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sum_train ~ ., </a:t>
            </a:r>
            <a:endParaRPr lang="en-US" altLang="ko-KR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data = wd_before[(lm_tr.lts$residuals) &lt; a &amp; -b &lt; (lm_tr.lts$residuals), c(-1, -2, -3, -5, -9, -16)])</a:t>
            </a:r>
          </a:p>
          <a:p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Min       1Q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Median       3Q      Max </a:t>
            </a:r>
          </a:p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-17156  -5389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-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869           7545  15720</a:t>
            </a:r>
          </a:p>
          <a:p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Estimate         Std. Error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t value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Pr(&gt;|t|)  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2.148e+05       1.512e+04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14.208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2.51e-14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5.420e-01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2.540e-01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2.134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0.0417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2.273e-01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9.815e-02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2.316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0.0281 *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남이섬유원지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7.309e-02   5.479e-02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1.334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0.1930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-1.617e+01      2.330e+00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-6.938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1.53e-07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애니메이션.박물관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9.555e-01       2.024e-01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4.721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5.94e-05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7.120e-01       3.198e-01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2.227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0.0342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3.237e+00       4.778e-01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6.775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2.34e-07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6.096e+00       1.325e+00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4.601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8.24e-05 ***</a:t>
            </a:r>
          </a:p>
          <a:p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-1.642e-01     7.981e-02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-2.058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0.0490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codes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:  0 ‘***’ 0.001 ‘**’ 0.01 ‘*’ 0.05 ‘.’ 0.1 ‘ ’ 1</a:t>
            </a:r>
          </a:p>
          <a:p>
            <a:pPr algn="ctr">
              <a:lnSpc>
                <a:spcPct val="150000"/>
              </a:lnSpc>
            </a:pPr>
            <a:endParaRPr lang="en-US" altLang="ko-KR" sz="1200" spc="-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9796 on 28 degrees of freedom</a:t>
            </a:r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0.9568, Adjusted R-squared:  0.9429 </a:t>
            </a:r>
            <a:endParaRPr lang="en-US" altLang="ko-KR" sz="1200" spc="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F-statistic: 68.86 on 9 and 28 DF,  p-value: &lt; 2.2e-16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1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9378" y="1227448"/>
            <a:ext cx="781284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sum_train ~ ., </a:t>
            </a:r>
            <a:endParaRPr lang="en-US" altLang="ko-KR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data = wd_before[(lm_tr.lts$residuals) &lt; a &amp; -b &lt; (lm_tr.lts$residuals), c(-1, -2, -3, -5, -9, -16)])</a:t>
            </a:r>
          </a:p>
          <a:p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Min       1Q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Median       3Q      Max </a:t>
            </a:r>
          </a:p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-17156  -5389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-869           7545  15720</a:t>
            </a:r>
          </a:p>
          <a:p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Estimate         Std. Error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t value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Pr(&gt;|t|)  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2.148e+05       1.512e+04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14.208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2.51e-14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5.420e-01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2.540e-01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2.134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0.0417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2.273e-01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9.815e-02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2.316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0.0281 *  </a:t>
            </a: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남이섬유원지             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7.309e-02   5.479e-02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1.334   </a:t>
            </a:r>
            <a:r>
              <a:rPr lang="en-US" altLang="ko-KR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0.1930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-1.617e+01      2.330e+00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-6.938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1.53e-07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애니메이션.박물관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9.555e-01       2.024e-01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4.721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5.94e-05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7.120e-01       3.198e-01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2.227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0.0342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3.237e+00       4.778e-01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6.775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2.34e-07 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 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6.096e+00       1.325e+00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4.601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8.24e-05 ***</a:t>
            </a:r>
          </a:p>
          <a:p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-1.642e-01     7.981e-02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-2.058  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0.0490 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codes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:  0 ‘***’ 0.001 ‘**’ 0.01 ‘*’ 0.05 ‘.’ 0.1 ‘ ’ 1</a:t>
            </a:r>
          </a:p>
          <a:p>
            <a:pPr algn="ctr">
              <a:lnSpc>
                <a:spcPct val="150000"/>
              </a:lnSpc>
            </a:pPr>
            <a:endParaRPr lang="en-US" altLang="ko-KR" sz="1200" spc="-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 standard error: 9796 on 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28 degrees of freedom</a:t>
            </a:r>
            <a:endParaRPr lang="en-US" altLang="ko-KR" sz="1400" spc="100" dirty="0">
              <a:highlight>
                <a:srgbClr val="FFFF00"/>
              </a:highlight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Multiple R-squared:  0.9568, 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Adjusted R-squared:  0.9429 </a:t>
            </a:r>
            <a:endParaRPr lang="en-US" altLang="ko-KR" sz="1200" spc="100" dirty="0">
              <a:highlight>
                <a:srgbClr val="FFFF00"/>
              </a:highlight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F-statistic: 68.86 on 9 and 28 DF,  </a:t>
            </a:r>
            <a:r>
              <a:rPr lang="ko-KR" altLang="en-US" sz="14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p-value: &lt; 2.2e-16</a:t>
            </a:r>
            <a:endParaRPr lang="ko-KR" altLang="en-US" sz="1200" spc="100" dirty="0">
              <a:highlight>
                <a:srgbClr val="FFFF00"/>
              </a:highlight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2783632" y="332656"/>
            <a:ext cx="6624736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최종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다중선형회귀모형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/>
            </p:nvGraphicFramePr>
            <p:xfrm>
              <a:off x="8256998" y="1287026"/>
              <a:ext cx="3456384" cy="40577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29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00308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207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ko-KR" altLang="en-US" sz="1500" b="0" strike="noStrike" dirty="0">
                            <a:solidFill>
                              <a:schemeClr val="tx1"/>
                            </a:solidFill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열차 이용객 수 </a:t>
                          </a: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(</a:t>
                          </a:r>
                          <a:r>
                            <a:rPr lang="en-US" altLang="ko-KR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Sum_train</a:t>
                          </a: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)</a:t>
                          </a: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strike="noStrike" dirty="0">
                            <a:solidFill>
                              <a:schemeClr val="tx1"/>
                            </a:solidFill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강촌레일파크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국립춘천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김유정문학마을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남이섬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 유원지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막국수체험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물레길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애니메이션 박물관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제이드가든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 에티오피아 한국전 참전기념관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춘천지구전적기념관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320763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5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엘리시안강촌 스키장</a:t>
                          </a:r>
                          <a:endParaRPr lang="en-US" altLang="ko-KR" sz="1500" b="0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6184389"/>
                  </p:ext>
                </p:extLst>
              </p:nvPr>
            </p:nvGraphicFramePr>
            <p:xfrm>
              <a:off x="8256998" y="1287026"/>
              <a:ext cx="3456384" cy="39227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297"/>
                    <a:gridCol w="3003087"/>
                  </a:tblGrid>
                  <a:tr h="39433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r="-667568" b="-9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열차 이용객 수 </a:t>
                          </a: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(</a:t>
                          </a:r>
                          <a:r>
                            <a:rPr lang="en-US" altLang="ko-KR" sz="15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Sum_train</a:t>
                          </a: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)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125000" r="-667568" b="-104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강촌레일파크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220755" r="-667568" b="-9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국립춘천 박물관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320755" r="-667568" b="-8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김유정문학마을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428846" r="-667568" b="-7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남이섬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 유원지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518868" r="-667568" b="-628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막국수체험 박물관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618868" r="-667568" b="-528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물레길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732692" r="-667568" b="-4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애니메이션 박물관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816981" r="-667568" b="-3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제이드가든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916981" r="-667568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 에티오피아 한국전 참전기념관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1036538" r="-667568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춘천지구전적기념관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07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1115094" r="-667568" b="-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5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엘리시안강촌 스키장</a:t>
                          </a:r>
                          <a:endParaRPr lang="en-US" altLang="ko-KR" sz="15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0193688"/>
                  </p:ext>
                </p:extLst>
              </p:nvPr>
            </p:nvGraphicFramePr>
            <p:xfrm>
              <a:off x="6888087" y="5526197"/>
              <a:ext cx="4968553" cy="737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5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884852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884852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884852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429145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31749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658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𝒂𝒅𝒋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658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ko-KR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658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𝒅𝒇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658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𝑽𝒂𝒍𝒖𝒆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658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165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0.9568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0.9429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68.86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28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2.2e-16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0193688"/>
                  </p:ext>
                </p:extLst>
              </p:nvPr>
            </p:nvGraphicFramePr>
            <p:xfrm>
              <a:off x="6888087" y="5526197"/>
              <a:ext cx="4968553" cy="737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48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48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48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291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464138" b="-1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9315" r="-360959" b="-1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690" r="-263448" b="-1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690" r="-163448" b="-1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47234" r="-851" b="-1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0.9568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0.9429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68.86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28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2.2e-16</a:t>
                          </a:r>
                          <a:endParaRPr lang="ko-KR" altLang="en-US" dirty="0"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직선 연결선 10"/>
          <p:cNvCxnSpPr/>
          <p:nvPr/>
        </p:nvCxnSpPr>
        <p:spPr>
          <a:xfrm>
            <a:off x="8184232" y="2192231"/>
            <a:ext cx="2088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184232" y="3489133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04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회귀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  <a:endParaRPr lang="ko-KR" altLang="en-US" sz="28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6C58587-1B96-430D-9C9F-DAC3D6AEC0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EF823F0-C64B-426D-B19A-6A0D90FF69E0}"/>
              </a:ext>
            </a:extLst>
          </p:cNvPr>
          <p:cNvSpPr/>
          <p:nvPr/>
        </p:nvSpPr>
        <p:spPr>
          <a:xfrm>
            <a:off x="3539716" y="1268760"/>
            <a:ext cx="5112568" cy="432048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BE85377-4B14-4EC1-AA8A-9E82B0AE144B}"/>
              </a:ext>
            </a:extLst>
          </p:cNvPr>
          <p:cNvSpPr/>
          <p:nvPr/>
        </p:nvSpPr>
        <p:spPr>
          <a:xfrm>
            <a:off x="2999656" y="764704"/>
            <a:ext cx="1584176" cy="144016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500" dirty="0" smtClean="0">
                <a:solidFill>
                  <a:schemeClr val="bg1"/>
                </a:solidFill>
                <a:latin typeface="a시월구일굴림2" panose="02020600000000000000" pitchFamily="18" charset="-127"/>
                <a:ea typeface="a시월구일굴림2" panose="02020600000000000000" pitchFamily="18" charset="-127"/>
              </a:rPr>
              <a:t>05</a:t>
            </a:r>
            <a:endParaRPr lang="ko-KR" altLang="en-US" sz="6500" dirty="0">
              <a:solidFill>
                <a:schemeClr val="bg1"/>
              </a:solidFill>
              <a:latin typeface="a시월구일굴림2" panose="02020600000000000000" pitchFamily="18" charset="-127"/>
              <a:ea typeface="a시월구일굴림2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2E4770C-6EBC-4F02-BFFD-94D7896F984F}"/>
              </a:ext>
            </a:extLst>
          </p:cNvPr>
          <p:cNvSpPr/>
          <p:nvPr/>
        </p:nvSpPr>
        <p:spPr>
          <a:xfrm>
            <a:off x="3539716" y="1952836"/>
            <a:ext cx="5112568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주성분 </a:t>
            </a:r>
            <a:r>
              <a:rPr lang="ko-KR" altLang="en-US" sz="48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1153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05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주성분 분석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340350" y="476672"/>
            <a:ext cx="1511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산점도</a:t>
            </a:r>
            <a:r>
              <a:rPr lang="ko-KR" altLang="en-US" sz="2000" dirty="0" smtClean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행렬</a:t>
            </a:r>
            <a:endParaRPr lang="ko-KR" altLang="en-US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7368" y="1028700"/>
            <a:ext cx="11377264" cy="5665155"/>
            <a:chOff x="407368" y="1028700"/>
            <a:chExt cx="11377264" cy="566515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2406" t="3277" r="2406"/>
            <a:stretch/>
          </p:blipFill>
          <p:spPr>
            <a:xfrm>
              <a:off x="407368" y="1028700"/>
              <a:ext cx="11377264" cy="5665155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801192" y="1511300"/>
              <a:ext cx="10705008" cy="4510732"/>
              <a:chOff x="801192" y="1511300"/>
              <a:chExt cx="10705008" cy="451073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01192" y="1511300"/>
                <a:ext cx="989508" cy="25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 smtClean="0"/>
                  <a:t>강촌레일파크</a:t>
                </a:r>
                <a:endParaRPr lang="ko-KR" altLang="en-US" sz="12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109292" y="2120900"/>
                <a:ext cx="1103808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 smtClean="0"/>
                  <a:t>김유정문학마을</a:t>
                </a:r>
                <a:endParaRPr lang="ko-KR" altLang="en-US" sz="1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480892" y="2730500"/>
                <a:ext cx="1103808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smtClean="0"/>
                  <a:t>막국수체험박물관</a:t>
                </a:r>
                <a:endParaRPr lang="ko-KR" altLang="en-US" sz="10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852492" y="3340100"/>
                <a:ext cx="1103808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smtClean="0"/>
                  <a:t>애니메이션박물관</a:t>
                </a:r>
                <a:endParaRPr lang="ko-KR" altLang="en-US" sz="10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236792" y="3937000"/>
                <a:ext cx="1103808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smtClean="0"/>
                  <a:t>제이드가든</a:t>
                </a:r>
                <a:endParaRPr lang="ko-KR" altLang="en-US" sz="1000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608392" y="4521200"/>
                <a:ext cx="110380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 smtClean="0"/>
                  <a:t>춘천에티오피아</a:t>
                </a:r>
                <a:endParaRPr lang="en-US" altLang="ko-KR" sz="800" b="1" dirty="0" smtClean="0"/>
              </a:p>
              <a:p>
                <a:pPr algn="ctr"/>
                <a:r>
                  <a:rPr lang="ko-KR" altLang="en-US" sz="800" b="1" dirty="0" smtClean="0"/>
                  <a:t>한국전참전기면관</a:t>
                </a:r>
                <a:endParaRPr lang="ko-KR" altLang="en-US" sz="900" b="1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992692" y="5181600"/>
                <a:ext cx="110380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 smtClean="0"/>
                  <a:t>춘천지구전적기념관</a:t>
                </a:r>
                <a:endParaRPr lang="ko-KR" altLang="en-US" sz="1000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88092" y="5791200"/>
                <a:ext cx="1218108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err="1" smtClean="0"/>
                  <a:t>엘리시안강촌스키장</a:t>
                </a:r>
                <a:endParaRPr lang="ko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34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2D896B07-D651-45DE-AA94-B0FEFD227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6"/>
          <a:stretch/>
        </p:blipFill>
        <p:spPr bwMode="auto">
          <a:xfrm>
            <a:off x="407368" y="1755178"/>
            <a:ext cx="5463585" cy="20070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53323EB-A377-4478-9CDC-295EB82F1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47" y="3894625"/>
            <a:ext cx="5511601" cy="856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4D13651-3FE8-462B-9E80-C9E4A7F9B2E5}"/>
              </a:ext>
            </a:extLst>
          </p:cNvPr>
          <p:cNvSpPr/>
          <p:nvPr/>
        </p:nvSpPr>
        <p:spPr>
          <a:xfrm>
            <a:off x="191344" y="1196752"/>
            <a:ext cx="57606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2012-02-28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ITX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청춘 개통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159A62E-B594-4242-A253-7BD8A7F33838}"/>
              </a:ext>
            </a:extLst>
          </p:cNvPr>
          <p:cNvSpPr/>
          <p:nvPr/>
        </p:nvSpPr>
        <p:spPr>
          <a:xfrm>
            <a:off x="5951984" y="1196752"/>
            <a:ext cx="57606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경춘선 복선전철 노선도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7D6C91A-A341-4D79-B975-BBEF398F7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204" y="1518990"/>
            <a:ext cx="3630199" cy="335017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0D085919-39C8-4088-8620-71DBDF469463}"/>
              </a:ext>
            </a:extLst>
          </p:cNvPr>
          <p:cNvSpPr/>
          <p:nvPr/>
        </p:nvSpPr>
        <p:spPr>
          <a:xfrm>
            <a:off x="407368" y="5357929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2012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년 </a:t>
            </a: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02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 </a:t>
            </a:r>
            <a:r>
              <a:rPr lang="en-US" altLang="ko-KR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28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일에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개통한 </a:t>
            </a: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ITX </a:t>
            </a:r>
            <a:r>
              <a:rPr lang="ko-KR" altLang="en-US" sz="22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청춘</a:t>
            </a:r>
            <a:r>
              <a:rPr lang="ko-KR" altLang="en-US" sz="22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의 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영향으로 추정</a:t>
            </a:r>
            <a:endParaRPr lang="en-US" altLang="ko-KR" sz="2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철도 이용객 수</a:t>
            </a: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경춘선 전철</a:t>
            </a: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, ITX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청춘</a:t>
            </a:r>
            <a:r>
              <a:rPr lang="en-US" altLang="ko-KR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ko-KR" altLang="en-US" sz="22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춘천 관광객 </a:t>
            </a:r>
            <a:r>
              <a:rPr lang="ko-KR" altLang="en-US" sz="2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사이에 어떤 관계가 있는지 분석</a:t>
            </a:r>
            <a:endParaRPr lang="ko-KR" altLang="en-US" sz="2200" dirty="0">
              <a:solidFill>
                <a:schemeClr val="tx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EAEC2AA-237D-4031-8410-DD934F147592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01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주제선정 배경</a:t>
            </a:r>
            <a:endParaRPr lang="ko-KR" altLang="en-US" sz="28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0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704012" y="4931767"/>
          <a:ext cx="90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Summary(PCA)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Comp.1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Comp.2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Comp.3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Comp.4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Comp.8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Standard deviation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2.1889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1.3452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0.8852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0.5496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…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0.0940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Proportion of Variance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0.5989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0.2262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0.0979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0.0378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Cumulative Proportion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0.5989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0.8251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0.9231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0.9608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05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주성분 분석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91" y="836712"/>
            <a:ext cx="9161242" cy="38682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448362" y="692276"/>
            <a:ext cx="1511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Scree plot</a:t>
            </a:r>
            <a:endParaRPr lang="ko-KR" altLang="en-US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1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05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주성분 분석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25" y="836711"/>
            <a:ext cx="5731750" cy="57066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40350" y="349878"/>
            <a:ext cx="1511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ysClr val="windowText" lastClr="00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Biplot</a:t>
            </a:r>
            <a:endParaRPr lang="ko-KR" altLang="en-US" sz="2000" dirty="0">
              <a:solidFill>
                <a:sysClr val="windowText" lastClr="000000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05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05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주성분 분석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230125" y="836711"/>
            <a:ext cx="5731750" cy="5706693"/>
            <a:chOff x="191344" y="836711"/>
            <a:chExt cx="5731750" cy="57066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4" y="836711"/>
              <a:ext cx="5731750" cy="5706693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20661322">
              <a:off x="790180" y="2775189"/>
              <a:ext cx="1285093" cy="1001038"/>
            </a:xfrm>
            <a:prstGeom prst="ellipse">
              <a:avLst/>
            </a:prstGeom>
            <a:solidFill>
              <a:schemeClr val="accent5">
                <a:alpha val="10000"/>
              </a:schemeClr>
            </a:solidFill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62671" y="2761553"/>
            <a:ext cx="2952328" cy="13105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동계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- 12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1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동계 스포츠 관광객</a:t>
            </a:r>
            <a:r>
              <a:rPr lang="ko-KR" altLang="en-US" sz="1600" dirty="0" smtClean="0">
                <a:solidFill>
                  <a:schemeClr val="tx1"/>
                </a:solidFill>
              </a:rPr>
              <a:t>↑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/>
          <p:cNvCxnSpPr>
            <a:stCxn id="3" idx="3"/>
          </p:cNvCxnSpPr>
          <p:nvPr/>
        </p:nvCxnSpPr>
        <p:spPr>
          <a:xfrm flipV="1">
            <a:off x="3114999" y="3284984"/>
            <a:ext cx="737767" cy="13182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340350" y="349878"/>
            <a:ext cx="1511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ysClr val="windowText" lastClr="00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Biplot</a:t>
            </a:r>
            <a:endParaRPr lang="ko-KR" altLang="en-US" sz="2000" dirty="0">
              <a:solidFill>
                <a:sysClr val="windowText" lastClr="000000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20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05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주성분 분석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230125" y="836711"/>
            <a:ext cx="5731750" cy="5706693"/>
            <a:chOff x="191344" y="836711"/>
            <a:chExt cx="5731750" cy="57066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4" y="836711"/>
              <a:ext cx="5731750" cy="5706693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1518381">
              <a:off x="3998234" y="2020209"/>
              <a:ext cx="1847059" cy="913853"/>
            </a:xfrm>
            <a:prstGeom prst="ellipse">
              <a:avLst/>
            </a:prstGeom>
            <a:solidFill>
              <a:srgbClr val="00B050">
                <a:alpha val="10000"/>
              </a:srgbClr>
            </a:solidFill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20661322">
              <a:off x="790180" y="2775189"/>
              <a:ext cx="1285093" cy="1001038"/>
            </a:xfrm>
            <a:prstGeom prst="ellipse">
              <a:avLst/>
            </a:prstGeom>
            <a:solidFill>
              <a:schemeClr val="accent5">
                <a:alpha val="10000"/>
              </a:schemeClr>
            </a:solidFill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62671" y="2761553"/>
            <a:ext cx="2952328" cy="13105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동계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- 12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1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동계 스포츠 관광객</a:t>
            </a:r>
            <a:r>
              <a:rPr lang="ko-KR" altLang="en-US" sz="1600" dirty="0" smtClean="0">
                <a:solidFill>
                  <a:schemeClr val="tx1"/>
                </a:solidFill>
              </a:rPr>
              <a:t>↑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00773" y="1201222"/>
            <a:ext cx="2952328" cy="13105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실외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en-US" altLang="ko-KR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</a:t>
            </a:r>
            <a:r>
              <a:rPr lang="ko-KR" altLang="en-US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</a:t>
            </a:r>
            <a:r>
              <a:rPr lang="ko-KR" altLang="en-US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6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야외활동 하기 좋은 기온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5" name="직선 연결선 4"/>
          <p:cNvCxnSpPr>
            <a:stCxn id="3" idx="3"/>
          </p:cNvCxnSpPr>
          <p:nvPr/>
        </p:nvCxnSpPr>
        <p:spPr>
          <a:xfrm flipV="1">
            <a:off x="3114999" y="3284984"/>
            <a:ext cx="737767" cy="13182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11" idx="1"/>
          </p:cNvCxnSpPr>
          <p:nvPr/>
        </p:nvCxnSpPr>
        <p:spPr>
          <a:xfrm flipV="1">
            <a:off x="8431102" y="1856474"/>
            <a:ext cx="669671" cy="3534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340350" y="349878"/>
            <a:ext cx="1511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ysClr val="windowText" lastClr="00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Biplot</a:t>
            </a:r>
            <a:endParaRPr lang="ko-KR" altLang="en-US" sz="2000" dirty="0">
              <a:solidFill>
                <a:sysClr val="windowText" lastClr="000000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05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주성분 분석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230125" y="836711"/>
            <a:ext cx="5731750" cy="5706693"/>
            <a:chOff x="191344" y="836711"/>
            <a:chExt cx="5731750" cy="57066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4" y="836711"/>
              <a:ext cx="5731750" cy="5706693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1518381">
              <a:off x="3998234" y="2020209"/>
              <a:ext cx="1847059" cy="913853"/>
            </a:xfrm>
            <a:prstGeom prst="ellipse">
              <a:avLst/>
            </a:prstGeom>
            <a:solidFill>
              <a:srgbClr val="00B050">
                <a:alpha val="10000"/>
              </a:srgbClr>
            </a:solidFill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20661322">
              <a:off x="3447534" y="3700405"/>
              <a:ext cx="2254145" cy="1097961"/>
            </a:xfrm>
            <a:prstGeom prst="ellipse">
              <a:avLst/>
            </a:prstGeom>
            <a:solidFill>
              <a:srgbClr val="FFFF00">
                <a:alpha val="10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20661322">
              <a:off x="790180" y="2775189"/>
              <a:ext cx="1285093" cy="1001038"/>
            </a:xfrm>
            <a:prstGeom prst="ellipse">
              <a:avLst/>
            </a:prstGeom>
            <a:solidFill>
              <a:schemeClr val="accent5">
                <a:alpha val="10000"/>
              </a:schemeClr>
            </a:solidFill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62671" y="2761553"/>
            <a:ext cx="2952328" cy="13105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동계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- 12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1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동계 스포츠 관광객</a:t>
            </a:r>
            <a:r>
              <a:rPr lang="ko-KR" altLang="en-US" sz="1600" dirty="0" smtClean="0">
                <a:solidFill>
                  <a:schemeClr val="tx1"/>
                </a:solidFill>
              </a:rPr>
              <a:t>↑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00773" y="1201222"/>
            <a:ext cx="2952328" cy="13105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실외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en-US" altLang="ko-KR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</a:t>
            </a:r>
            <a:r>
              <a:rPr lang="ko-KR" altLang="en-US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</a:t>
            </a:r>
            <a:r>
              <a:rPr lang="ko-KR" altLang="en-US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6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야외활동 하기 좋은 기온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00773" y="4240902"/>
            <a:ext cx="2952328" cy="13105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실내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en-US" altLang="ko-KR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10</a:t>
            </a:r>
            <a:r>
              <a:rPr lang="ko-KR" altLang="en-US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  <a:endParaRPr lang="en-US" altLang="ko-KR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비교적 선선하여 실내 선호</a:t>
            </a:r>
            <a:endParaRPr lang="ko-KR" altLang="en-US" sz="1600" dirty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5" name="직선 연결선 4"/>
          <p:cNvCxnSpPr>
            <a:stCxn id="3" idx="3"/>
          </p:cNvCxnSpPr>
          <p:nvPr/>
        </p:nvCxnSpPr>
        <p:spPr>
          <a:xfrm flipV="1">
            <a:off x="3114999" y="3284984"/>
            <a:ext cx="737767" cy="13182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11" idx="1"/>
          </p:cNvCxnSpPr>
          <p:nvPr/>
        </p:nvCxnSpPr>
        <p:spPr>
          <a:xfrm flipV="1">
            <a:off x="8431102" y="1856474"/>
            <a:ext cx="669671" cy="3534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13" idx="1"/>
          </p:cNvCxnSpPr>
          <p:nvPr/>
        </p:nvCxnSpPr>
        <p:spPr>
          <a:xfrm>
            <a:off x="8361654" y="4509974"/>
            <a:ext cx="739119" cy="38618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340350" y="349878"/>
            <a:ext cx="1511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ysClr val="windowText" lastClr="00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Biplot</a:t>
            </a:r>
            <a:endParaRPr lang="ko-KR" altLang="en-US" sz="2000" dirty="0">
              <a:solidFill>
                <a:sysClr val="windowText" lastClr="000000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6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05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주성분 분석</a:t>
            </a:r>
            <a:endParaRPr lang="ko-KR" altLang="en-US" sz="2000" dirty="0">
              <a:solidFill>
                <a:schemeClr val="tx1"/>
              </a:solidFill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230125" y="836711"/>
            <a:ext cx="5731750" cy="5706693"/>
            <a:chOff x="191344" y="836711"/>
            <a:chExt cx="5731750" cy="57066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4" y="836711"/>
              <a:ext cx="5731750" cy="5706693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1518381">
              <a:off x="3998234" y="2020209"/>
              <a:ext cx="1847059" cy="913853"/>
            </a:xfrm>
            <a:prstGeom prst="ellipse">
              <a:avLst/>
            </a:prstGeom>
            <a:solidFill>
              <a:srgbClr val="00B050">
                <a:alpha val="10000"/>
              </a:srgbClr>
            </a:solidFill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20661322">
              <a:off x="3447534" y="3700405"/>
              <a:ext cx="2254145" cy="1097961"/>
            </a:xfrm>
            <a:prstGeom prst="ellipse">
              <a:avLst/>
            </a:prstGeom>
            <a:solidFill>
              <a:srgbClr val="FFFF00">
                <a:alpha val="10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20661322">
              <a:off x="790180" y="2775189"/>
              <a:ext cx="1285093" cy="1001038"/>
            </a:xfrm>
            <a:prstGeom prst="ellipse">
              <a:avLst/>
            </a:prstGeom>
            <a:solidFill>
              <a:schemeClr val="accent5">
                <a:alpha val="10000"/>
              </a:schemeClr>
            </a:solidFill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62671" y="2761553"/>
            <a:ext cx="2952328" cy="13105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동계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- 12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1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동계 스포츠 관광객</a:t>
            </a:r>
            <a:r>
              <a:rPr lang="ko-KR" altLang="en-US" sz="1600" dirty="0" smtClean="0">
                <a:solidFill>
                  <a:schemeClr val="tx1"/>
                </a:solidFill>
              </a:rPr>
              <a:t>↑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00773" y="1201222"/>
            <a:ext cx="2952328" cy="13105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실외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en-US" altLang="ko-KR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</a:t>
            </a:r>
            <a:r>
              <a:rPr lang="ko-KR" altLang="en-US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</a:t>
            </a:r>
            <a:r>
              <a:rPr lang="ko-KR" altLang="en-US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6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야외활동 하기 좋은 기온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00773" y="4240902"/>
            <a:ext cx="2952328" cy="13105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실내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en-US" altLang="ko-KR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10</a:t>
            </a:r>
            <a:r>
              <a:rPr lang="ko-KR" altLang="en-US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  <a:endParaRPr lang="en-US" altLang="ko-KR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비교적 선선하여 실내 선호</a:t>
            </a:r>
            <a:endParaRPr lang="ko-KR" altLang="en-US" sz="1600" dirty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5" name="직선 연결선 4"/>
          <p:cNvCxnSpPr>
            <a:stCxn id="3" idx="3"/>
          </p:cNvCxnSpPr>
          <p:nvPr/>
        </p:nvCxnSpPr>
        <p:spPr>
          <a:xfrm flipV="1">
            <a:off x="3114999" y="3284984"/>
            <a:ext cx="737767" cy="13182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11" idx="1"/>
          </p:cNvCxnSpPr>
          <p:nvPr/>
        </p:nvCxnSpPr>
        <p:spPr>
          <a:xfrm flipV="1">
            <a:off x="8431102" y="1856474"/>
            <a:ext cx="669671" cy="3534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13" idx="1"/>
          </p:cNvCxnSpPr>
          <p:nvPr/>
        </p:nvCxnSpPr>
        <p:spPr>
          <a:xfrm>
            <a:off x="8361654" y="4509974"/>
            <a:ext cx="739119" cy="38618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340350" y="349878"/>
            <a:ext cx="1511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ysClr val="windowText" lastClr="00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Biplot</a:t>
            </a:r>
            <a:endParaRPr lang="ko-KR" altLang="en-US" sz="2000" dirty="0">
              <a:solidFill>
                <a:sysClr val="windowText" lastClr="000000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077945" y="5483387"/>
            <a:ext cx="545463" cy="5454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10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6C58587-1B96-430D-9C9F-DAC3D6AEC0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EF823F0-C64B-426D-B19A-6A0D90FF69E0}"/>
              </a:ext>
            </a:extLst>
          </p:cNvPr>
          <p:cNvSpPr/>
          <p:nvPr/>
        </p:nvSpPr>
        <p:spPr>
          <a:xfrm>
            <a:off x="3539716" y="1268760"/>
            <a:ext cx="5112568" cy="432048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BE85377-4B14-4EC1-AA8A-9E82B0AE144B}"/>
              </a:ext>
            </a:extLst>
          </p:cNvPr>
          <p:cNvSpPr/>
          <p:nvPr/>
        </p:nvSpPr>
        <p:spPr>
          <a:xfrm>
            <a:off x="2999656" y="764704"/>
            <a:ext cx="1584176" cy="144016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500" dirty="0" smtClean="0">
                <a:solidFill>
                  <a:schemeClr val="bg1"/>
                </a:solidFill>
                <a:latin typeface="a시월구일굴림2" panose="02020600000000000000" pitchFamily="18" charset="-127"/>
                <a:ea typeface="a시월구일굴림2" panose="02020600000000000000" pitchFamily="18" charset="-127"/>
              </a:rPr>
              <a:t>06</a:t>
            </a:r>
            <a:endParaRPr lang="ko-KR" altLang="en-US" sz="6500" dirty="0">
              <a:solidFill>
                <a:schemeClr val="bg1"/>
              </a:solidFill>
              <a:latin typeface="a시월구일굴림2" panose="02020600000000000000" pitchFamily="18" charset="-127"/>
              <a:ea typeface="a시월구일굴림2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2E4770C-6EBC-4F02-BFFD-94D7896F984F}"/>
              </a:ext>
            </a:extLst>
          </p:cNvPr>
          <p:cNvSpPr/>
          <p:nvPr/>
        </p:nvSpPr>
        <p:spPr>
          <a:xfrm>
            <a:off x="3539716" y="1952836"/>
            <a:ext cx="5112568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정리 및 요약</a:t>
            </a:r>
            <a:endParaRPr lang="ko-KR" altLang="en-US" sz="48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93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06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정리 및 요약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데이터 설명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BFB2AF40-CF0A-4FE4-A9FD-5007C7178532}"/>
              </a:ext>
            </a:extLst>
          </p:cNvPr>
          <p:cNvSpPr/>
          <p:nvPr/>
        </p:nvSpPr>
        <p:spPr>
          <a:xfrm>
            <a:off x="487760" y="3175799"/>
            <a:ext cx="11593288" cy="2629465"/>
          </a:xfrm>
          <a:prstGeom prst="rect">
            <a:avLst/>
          </a:prstGeom>
          <a:solidFill>
            <a:srgbClr val="E9E5DA"/>
          </a:solidFill>
          <a:ln w="635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14724" y="3306029"/>
          <a:ext cx="5171340" cy="23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2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6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</a:t>
                      </a:r>
                      <a:r>
                        <a:rPr lang="ko-KR" altLang="en-US" sz="1700" b="0" dirty="0" err="1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변수명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Year_month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날짜 변수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(“YYYYMM”)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ITX_count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‘ITX’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하차 승객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9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GC_count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‘</a:t>
                      </a:r>
                      <a:r>
                        <a:rPr lang="ko-KR" altLang="en-US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경춘선</a:t>
                      </a:r>
                      <a:r>
                        <a:rPr lang="en-US" altLang="ko-KR" sz="1600" dirty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하차 승객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6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Sum_train</a:t>
                      </a:r>
                      <a:endParaRPr lang="ko-KR" altLang="en-US" sz="1600" dirty="0">
                        <a:latin typeface="a고딕17" panose="02020600000000000000" pitchFamily="18" charset="-127"/>
                        <a:ea typeface="a고딕17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ITX, </a:t>
                      </a:r>
                      <a:r>
                        <a:rPr lang="ko-KR" altLang="en-US" sz="1600" dirty="0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경춘선 전철의 </a:t>
                      </a:r>
                      <a:endParaRPr lang="en-US" altLang="ko-KR" sz="1600" dirty="0">
                        <a:latin typeface="a고딕17" panose="02020600000000000000" pitchFamily="18" charset="-127"/>
                        <a:ea typeface="a고딕17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하차 승객 수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746AB10A-FF8A-451F-8B9F-EF0999DA65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28786" y="3293032"/>
          <a:ext cx="5171340" cy="2367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55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097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</a:t>
                      </a:r>
                      <a:r>
                        <a:rPr lang="ko-KR" altLang="en-US" sz="1700" b="0" dirty="0" err="1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변수명</a:t>
                      </a:r>
                      <a:endParaRPr lang="ko-KR" altLang="en-US" sz="1700" b="0" dirty="0">
                        <a:solidFill>
                          <a:schemeClr val="bg1"/>
                        </a:solidFill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b="0" dirty="0">
                          <a:solidFill>
                            <a:schemeClr val="bg1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 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Year_month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날짜 변수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(“YYYYMM”)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관광지 </a:t>
                      </a: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1, 2,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해당 연월의 </a:t>
                      </a:r>
                      <a:r>
                        <a:rPr lang="en-US" altLang="ko-KR" sz="1600" dirty="0" smtClean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‘</a:t>
                      </a:r>
                      <a:r>
                        <a:rPr lang="ko-KR" altLang="en-US" sz="1600" dirty="0" smtClean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춘천시 관광지 입장객</a:t>
                      </a:r>
                      <a:r>
                        <a:rPr lang="en-US" altLang="ko-KR" sz="1600" dirty="0" smtClean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’</a:t>
                      </a:r>
                      <a:r>
                        <a:rPr lang="ko-KR" altLang="en-US" sz="1600" dirty="0" smtClean="0">
                          <a:solidFill>
                            <a:srgbClr val="006584"/>
                          </a:solidFill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0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 …</a:t>
                      </a:r>
                      <a:endParaRPr lang="ko-KR" altLang="en-US" sz="1600" dirty="0"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332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 </a:t>
                      </a:r>
                      <a:r>
                        <a:rPr lang="en-US" altLang="ko-KR" sz="1600" dirty="0" err="1" smtClean="0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Sum_travel</a:t>
                      </a:r>
                      <a:endParaRPr lang="ko-KR" altLang="en-US" sz="1600" dirty="0">
                        <a:latin typeface="a고딕17" panose="02020600000000000000" pitchFamily="18" charset="-127"/>
                        <a:ea typeface="a고딕17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 해당 연월의 관광지 입장객 수 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8E9D5A0-1FB0-408D-85A2-7A784EBF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98" y="5961522"/>
            <a:ext cx="1814766" cy="5096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C0231876-0432-4AD7-AC5F-97A1F82E3DB9}"/>
              </a:ext>
            </a:extLst>
          </p:cNvPr>
          <p:cNvGrpSpPr/>
          <p:nvPr/>
        </p:nvGrpSpPr>
        <p:grpSpPr>
          <a:xfrm>
            <a:off x="9829109" y="5949280"/>
            <a:ext cx="2107923" cy="534143"/>
            <a:chOff x="4242499" y="5357410"/>
            <a:chExt cx="2203500" cy="55836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986120B1-0B75-4AAC-A3DA-954442B8D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427"/>
            <a:stretch/>
          </p:blipFill>
          <p:spPr>
            <a:xfrm>
              <a:off x="4821329" y="5361620"/>
              <a:ext cx="1624670" cy="51247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00CBCD3D-4CD2-4BBA-99EC-2F9E3913E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2499" y="5357410"/>
              <a:ext cx="540350" cy="558362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BE0EC18-B8DF-4B56-AC6A-00A642FBFC45}"/>
              </a:ext>
            </a:extLst>
          </p:cNvPr>
          <p:cNvSpPr/>
          <p:nvPr/>
        </p:nvSpPr>
        <p:spPr>
          <a:xfrm>
            <a:off x="614724" y="3757258"/>
            <a:ext cx="516499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C03C778-C1B5-405C-AD6D-66E9BA696564}"/>
              </a:ext>
            </a:extLst>
          </p:cNvPr>
          <p:cNvSpPr/>
          <p:nvPr/>
        </p:nvSpPr>
        <p:spPr>
          <a:xfrm>
            <a:off x="6729209" y="3757258"/>
            <a:ext cx="516499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6865BAE-DB1E-4252-B6FA-C5E12037D904}"/>
              </a:ext>
            </a:extLst>
          </p:cNvPr>
          <p:cNvSpPr/>
          <p:nvPr/>
        </p:nvSpPr>
        <p:spPr>
          <a:xfrm>
            <a:off x="299226" y="2482905"/>
            <a:ext cx="4437006" cy="630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 1. </a:t>
            </a:r>
            <a:r>
              <a:rPr lang="ko-KR" altLang="en-US" sz="2200" dirty="0" err="1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역별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여객수송실적 </a:t>
            </a:r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월</a:t>
            </a:r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)</a:t>
            </a:r>
            <a:endParaRPr lang="ko-KR" altLang="en-US" sz="22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BA1C4F3-B366-4C0A-BD5D-FFCE957F3D7A}"/>
              </a:ext>
            </a:extLst>
          </p:cNvPr>
          <p:cNvSpPr/>
          <p:nvPr/>
        </p:nvSpPr>
        <p:spPr>
          <a:xfrm>
            <a:off x="6491914" y="2482905"/>
            <a:ext cx="5408212" cy="630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 2. </a:t>
            </a:r>
            <a:r>
              <a:rPr lang="ko-KR" altLang="en-US" sz="2200" dirty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전국 주요관광지점 입장객 </a:t>
            </a:r>
            <a:r>
              <a:rPr lang="ko-KR" altLang="en-US" sz="22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통계</a:t>
            </a:r>
            <a:endParaRPr lang="ko-KR" altLang="en-US" sz="22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1344" y="1196752"/>
            <a:ext cx="11855710" cy="933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006584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“</a:t>
            </a:r>
            <a:r>
              <a:rPr lang="ko-KR" altLang="en-US" sz="3200" dirty="0" smtClean="0">
                <a:solidFill>
                  <a:srgbClr val="006584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철도 </a:t>
            </a:r>
            <a:r>
              <a:rPr lang="ko-KR" altLang="en-US" sz="3200" dirty="0">
                <a:solidFill>
                  <a:srgbClr val="006584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이용객 </a:t>
            </a:r>
            <a:r>
              <a:rPr lang="ko-KR" altLang="en-US" sz="3200" dirty="0" smtClean="0">
                <a:solidFill>
                  <a:srgbClr val="006584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수</a:t>
            </a:r>
            <a:r>
              <a:rPr lang="ko-KR" altLang="en-US" sz="3200" dirty="0" smtClean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와 </a:t>
            </a:r>
            <a:r>
              <a:rPr lang="ko-KR" altLang="en-US" sz="3200" dirty="0">
                <a:solidFill>
                  <a:srgbClr val="006584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춘천 </a:t>
            </a:r>
            <a:r>
              <a:rPr lang="ko-KR" altLang="en-US" sz="3200" dirty="0" smtClean="0">
                <a:solidFill>
                  <a:srgbClr val="006584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관광객 수</a:t>
            </a:r>
            <a:r>
              <a:rPr lang="ko-KR" altLang="en-US" sz="3200" dirty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는</a:t>
            </a:r>
            <a:r>
              <a:rPr lang="ko-KR" altLang="en-US" sz="3200" dirty="0" smtClean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어떤 관계가 </a:t>
            </a:r>
            <a:r>
              <a:rPr lang="ko-KR" altLang="en-US" sz="3200" dirty="0" smtClean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있는가</a:t>
            </a:r>
            <a:r>
              <a:rPr lang="en-US" altLang="ko-KR" sz="3200" dirty="0" smtClean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?”</a:t>
            </a:r>
            <a:endParaRPr lang="ko-KR" altLang="en-US" sz="3200" dirty="0">
              <a:solidFill>
                <a:schemeClr val="tx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36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34A21B1-59AF-4CAF-8F79-DBB8FF74984C}"/>
              </a:ext>
            </a:extLst>
          </p:cNvPr>
          <p:cNvGrpSpPr/>
          <p:nvPr/>
        </p:nvGrpSpPr>
        <p:grpSpPr>
          <a:xfrm>
            <a:off x="311696" y="1024975"/>
            <a:ext cx="11472936" cy="4060205"/>
            <a:chOff x="311696" y="1024975"/>
            <a:chExt cx="11568608" cy="40602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35D54146-15DB-4F03-9ED3-BA232D01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96" y="1024975"/>
              <a:ext cx="11568608" cy="406020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43495859-7EAA-45FA-B9CA-475CCA59A33C}"/>
                </a:ext>
              </a:extLst>
            </p:cNvPr>
            <p:cNvSpPr/>
            <p:nvPr/>
          </p:nvSpPr>
          <p:spPr>
            <a:xfrm>
              <a:off x="4746320" y="1385068"/>
              <a:ext cx="1044000" cy="3240360"/>
            </a:xfrm>
            <a:prstGeom prst="rect">
              <a:avLst/>
            </a:prstGeom>
            <a:solidFill>
              <a:srgbClr val="00658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483851DE-6435-49D1-8ABA-500E94120F8A}"/>
                </a:ext>
              </a:extLst>
            </p:cNvPr>
            <p:cNvSpPr/>
            <p:nvPr/>
          </p:nvSpPr>
          <p:spPr>
            <a:xfrm>
              <a:off x="10604796" y="1385068"/>
              <a:ext cx="1044000" cy="3240360"/>
            </a:xfrm>
            <a:prstGeom prst="rect">
              <a:avLst/>
            </a:prstGeom>
            <a:solidFill>
              <a:srgbClr val="00658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E24C91DD-CFC5-43FA-906D-E4A556FE7CFE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E11B748-4065-4AA2-AF2C-FF5210D0E181}"/>
              </a:ext>
            </a:extLst>
          </p:cNvPr>
          <p:cNvSpPr/>
          <p:nvPr/>
        </p:nvSpPr>
        <p:spPr>
          <a:xfrm>
            <a:off x="225958" y="996912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계절 요인을 제거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한 월별 철도 이용객 수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FCDA6E1-BFF1-4B8C-8EFB-D42B7AC738E8}"/>
              </a:ext>
            </a:extLst>
          </p:cNvPr>
          <p:cNvSpPr/>
          <p:nvPr/>
        </p:nvSpPr>
        <p:spPr>
          <a:xfrm>
            <a:off x="6126552" y="996912"/>
            <a:ext cx="60984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rgbClr val="006584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계절 요인을 제거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한 월별 총 관광객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06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정리 및 요약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시계열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분석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CD4C24F-3916-40E7-82EA-C99B5748E9BB}"/>
              </a:ext>
            </a:extLst>
          </p:cNvPr>
          <p:cNvSpPr/>
          <p:nvPr/>
        </p:nvSpPr>
        <p:spPr>
          <a:xfrm>
            <a:off x="371364" y="5382452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계절성을 제거하였음에도 </a:t>
            </a:r>
            <a:r>
              <a:rPr lang="en-US" altLang="ko-KR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2020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년을 기점으로 시계열 분포에 큰 변화가 </a:t>
            </a:r>
            <a:r>
              <a:rPr lang="ko-KR" altLang="en-US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식별</a:t>
            </a:r>
            <a:endParaRPr lang="en-US" altLang="ko-KR" sz="2300" dirty="0" smtClean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코로나 </a:t>
            </a:r>
            <a:r>
              <a:rPr lang="en-US" altLang="ko-KR" sz="23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19</a:t>
            </a:r>
            <a:r>
              <a:rPr lang="ko-KR" altLang="en-US" sz="23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의 영향으로 추측</a:t>
            </a:r>
            <a:endParaRPr lang="ko-KR" altLang="en-US" sz="2300" dirty="0">
              <a:solidFill>
                <a:srgbClr val="006584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2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14E8142-CF4B-418D-B09F-72E1DD629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5"/>
          <a:stretch/>
        </p:blipFill>
        <p:spPr>
          <a:xfrm>
            <a:off x="401198" y="1412776"/>
            <a:ext cx="4974722" cy="37980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9015D95D-1061-46C1-9811-13EE9987AD3B}"/>
              </a:ext>
            </a:extLst>
          </p:cNvPr>
          <p:cNvSpPr/>
          <p:nvPr/>
        </p:nvSpPr>
        <p:spPr>
          <a:xfrm>
            <a:off x="843344" y="881537"/>
            <a:ext cx="417253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 </a:t>
            </a:r>
            <a:r>
              <a:rPr lang="en-US" altLang="ko-KR" dirty="0" smtClean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Row Effects</a:t>
            </a:r>
            <a:r>
              <a:rPr lang="ko-KR" altLang="en-US" dirty="0" smtClean="0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xmlns="" id="{B096A091-B7C1-43C9-8E8B-23CC6C79A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944337"/>
              </p:ext>
            </p:extLst>
          </p:nvPr>
        </p:nvGraphicFramePr>
        <p:xfrm>
          <a:off x="5759419" y="1420539"/>
          <a:ext cx="6048672" cy="37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46">
                  <a:extLst>
                    <a:ext uri="{9D8B030D-6E8A-4147-A177-3AD203B41FA5}">
                      <a16:colId xmlns:a16="http://schemas.microsoft.com/office/drawing/2014/main" xmlns="" val="1114332737"/>
                    </a:ext>
                  </a:extLst>
                </a:gridCol>
                <a:gridCol w="608358">
                  <a:extLst>
                    <a:ext uri="{9D8B030D-6E8A-4147-A177-3AD203B41FA5}">
                      <a16:colId xmlns:a16="http://schemas.microsoft.com/office/drawing/2014/main" xmlns="" val="792257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42578004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414511894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32147944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xmlns="" val="106035502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186435035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56232215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xmlns="" val="24280344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31407226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13189791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383443131"/>
                    </a:ext>
                  </a:extLst>
                </a:gridCol>
              </a:tblGrid>
              <a:tr h="42219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남이섬유원지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강촌레일파크</a:t>
                      </a:r>
                      <a:endParaRPr lang="ko-KR" altLang="en-US" sz="9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제이드가든</a:t>
                      </a:r>
                      <a:endParaRPr lang="ko-KR" altLang="en-US" sz="9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김유정</a:t>
                      </a:r>
                      <a:endParaRPr lang="en-US" altLang="ko-KR" sz="900" b="0" i="0" u="none" strike="noStrike" spc="-100" baseline="0" dirty="0" smtClean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문학마을</a:t>
                      </a:r>
                      <a:endParaRPr lang="ko-KR" altLang="en-US" sz="9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물레길</a:t>
                      </a:r>
                      <a:endParaRPr lang="ko-KR" altLang="en-US" sz="9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애니메이션박물관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국립춘천</a:t>
                      </a:r>
                      <a:endParaRPr lang="en-US" altLang="ko-KR" sz="900" b="0" i="0" u="none" strike="noStrike" spc="-100" baseline="0" dirty="0" smtClean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박물관</a:t>
                      </a:r>
                      <a:endParaRPr lang="ko-KR" altLang="en-US" sz="9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춘천지구전적</a:t>
                      </a:r>
                      <a:endParaRPr lang="en-US" altLang="ko-KR" sz="9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기념관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막국수체험박물관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에티오피아</a:t>
                      </a:r>
                      <a:endParaRPr lang="en-US" altLang="ko-KR" sz="900" b="0" i="0" u="none" strike="noStrike" spc="-100" baseline="0" dirty="0" smtClean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spc="-100" baseline="0" dirty="0" smtClean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참전기념관</a:t>
                      </a:r>
                      <a:endParaRPr lang="ko-KR" altLang="en-US" sz="9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 err="1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엘리시안강촌</a:t>
                      </a:r>
                      <a:endParaRPr lang="ko-KR" altLang="en-US" sz="900" b="0" i="0" u="none" strike="noStrike" spc="-100" baseline="0" dirty="0">
                        <a:solidFill>
                          <a:schemeClr val="bg1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7633722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01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-166099.2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-53030.2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-64043.4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-3521.6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33196.2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14994.4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10840.5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3075.2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413543.1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4910324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02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-211275.8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-38150.8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-56488.9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4556.9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4968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3246.1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-995.2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217049.6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3484141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03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-186602.2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-12505.2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-44910.4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2398.4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-31086.8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-9359.6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12099.5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3372.2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7622.1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813265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04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89284.8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31588.8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23928.2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-8468.6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-35662.8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20667.4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-17136.4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-18979.8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-18503.9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6312748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05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336522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82031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92385.9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69084.5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78315.5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-2079.4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-9000.2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-16455.1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-20311.5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-25249.6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2530745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06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48787.8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37793.8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31879.6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15745.2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1021.4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-18865.8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-15180.6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-12353.4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-15132.8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-12204.9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7517792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07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-131866.2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-23208.2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-12035.4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13477.2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9166.2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-6387.6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892.2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9088113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08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18815.4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-33540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-3175.9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80589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-1224.9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-4571.8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2223.4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16037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-844.1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2709743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09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-3202.5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21801.5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11561.4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-23716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2558.1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53610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14964.1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-1984.8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-5366.6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-9989.1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9815685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642883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99924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88837.9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1743.5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144896.5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-8642.4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-3101.2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-8941.1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-6005.5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-18552.6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8249246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11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216689.5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-1547.5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-7416.6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-27781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2216.1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-21620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7839.1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9691.2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-153.6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2953.9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1212680"/>
                  </a:ext>
                </a:extLst>
              </a:tr>
              <a:tr h="2805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12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5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-224343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-64064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-57595.1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-35832.5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-129.4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-10902.5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31511.6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11430.8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1483.9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7317.5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고딕15" panose="02020600000000000000" pitchFamily="18" charset="-127"/>
                          <a:ea typeface="a고딕15" panose="02020600000000000000" pitchFamily="18" charset="-127"/>
                          <a:cs typeface="+mn-cs"/>
                        </a:rPr>
                        <a:t>200440.4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709027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CD4C24F-3916-40E7-82EA-C99B5748E9BB}"/>
              </a:ext>
            </a:extLst>
          </p:cNvPr>
          <p:cNvSpPr/>
          <p:nvPr/>
        </p:nvSpPr>
        <p:spPr>
          <a:xfrm>
            <a:off x="371364" y="5373216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6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월별 기온의 변화에 따라</a:t>
            </a:r>
            <a:r>
              <a:rPr lang="ko-KR" altLang="en-US" sz="2600" dirty="0" smtClean="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관광지의 특성이 나뉨</a:t>
            </a:r>
            <a:endParaRPr lang="ko-KR" altLang="en-US" sz="2600" dirty="0">
              <a:solidFill>
                <a:schemeClr val="tx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24C91DD-CFC5-43FA-906D-E4A556FE7CFE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015D95D-1061-46C1-9811-13EE9987AD3B}"/>
              </a:ext>
            </a:extLst>
          </p:cNvPr>
          <p:cNvSpPr/>
          <p:nvPr/>
        </p:nvSpPr>
        <p:spPr>
          <a:xfrm>
            <a:off x="6718982" y="881537"/>
            <a:ext cx="4129546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코로나 </a:t>
            </a:r>
            <a:r>
              <a:rPr lang="en-US" altLang="ko-KR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19 </a:t>
            </a:r>
            <a:r>
              <a:rPr lang="ko-KR" altLang="en-US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이전</a:t>
            </a:r>
            <a:r>
              <a:rPr lang="en-US" altLang="ko-KR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Residuals &gt;</a:t>
            </a:r>
            <a:endParaRPr lang="ko-KR" altLang="en-US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06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정리 및 요약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시계열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분석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5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6C58587-1B96-430D-9C9F-DAC3D6AEC0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EF823F0-C64B-426D-B19A-6A0D90FF69E0}"/>
              </a:ext>
            </a:extLst>
          </p:cNvPr>
          <p:cNvSpPr/>
          <p:nvPr/>
        </p:nvSpPr>
        <p:spPr>
          <a:xfrm>
            <a:off x="3539716" y="1268760"/>
            <a:ext cx="5112568" cy="432048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BE85377-4B14-4EC1-AA8A-9E82B0AE144B}"/>
              </a:ext>
            </a:extLst>
          </p:cNvPr>
          <p:cNvSpPr/>
          <p:nvPr/>
        </p:nvSpPr>
        <p:spPr>
          <a:xfrm>
            <a:off x="2999656" y="764704"/>
            <a:ext cx="1584176" cy="144016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500" dirty="0" smtClean="0">
                <a:solidFill>
                  <a:schemeClr val="bg1"/>
                </a:solidFill>
                <a:latin typeface="a시월구일굴림2" panose="02020600000000000000" pitchFamily="18" charset="-127"/>
                <a:ea typeface="a시월구일굴림2" panose="02020600000000000000" pitchFamily="18" charset="-127"/>
              </a:rPr>
              <a:t>02</a:t>
            </a:r>
            <a:endParaRPr lang="ko-KR" altLang="en-US" sz="6500" dirty="0">
              <a:solidFill>
                <a:schemeClr val="bg1"/>
              </a:solidFill>
              <a:latin typeface="a시월구일굴림2" panose="02020600000000000000" pitchFamily="18" charset="-127"/>
              <a:ea typeface="a시월구일굴림2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2E4770C-6EBC-4F02-BFFD-94D7896F984F}"/>
              </a:ext>
            </a:extLst>
          </p:cNvPr>
          <p:cNvSpPr/>
          <p:nvPr/>
        </p:nvSpPr>
        <p:spPr>
          <a:xfrm>
            <a:off x="3539716" y="1952836"/>
            <a:ext cx="5112568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데이터 설명</a:t>
            </a:r>
            <a:endParaRPr lang="ko-KR" altLang="en-US" sz="48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6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CD4C24F-3916-40E7-82EA-C99B5748E9BB}"/>
              </a:ext>
            </a:extLst>
          </p:cNvPr>
          <p:cNvSpPr/>
          <p:nvPr/>
        </p:nvSpPr>
        <p:spPr>
          <a:xfrm>
            <a:off x="371364" y="5373216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코로나 </a:t>
            </a:r>
            <a:r>
              <a:rPr lang="en-US" altLang="ko-KR" sz="2600" dirty="0" smtClean="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19 </a:t>
            </a:r>
            <a:r>
              <a:rPr lang="ko-KR" altLang="en-US" sz="2600" dirty="0" smtClean="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이후 행 효과는 </a:t>
            </a:r>
            <a:r>
              <a:rPr lang="ko-KR" altLang="en-US" sz="26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코로나 </a:t>
            </a:r>
            <a:r>
              <a:rPr lang="en-US" altLang="ko-KR" sz="26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19</a:t>
            </a:r>
            <a:r>
              <a:rPr lang="ko-KR" altLang="en-US" sz="26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sz="2600" dirty="0" err="1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확진자</a:t>
            </a:r>
            <a:r>
              <a:rPr lang="ko-KR" altLang="en-US" sz="2600" dirty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수</a:t>
            </a:r>
            <a:r>
              <a:rPr lang="en-US" altLang="ko-KR" sz="26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(</a:t>
            </a:r>
            <a:r>
              <a:rPr lang="ko-KR" altLang="en-US" sz="2600" dirty="0" err="1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외생변수</a:t>
            </a:r>
            <a:r>
              <a:rPr lang="en-US" altLang="ko-KR" sz="26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)</a:t>
            </a:r>
            <a:r>
              <a:rPr lang="ko-KR" altLang="en-US" sz="2600" dirty="0" smtClean="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에 영향을 받음</a:t>
            </a:r>
            <a:endParaRPr lang="ko-KR" altLang="en-US" sz="2600" dirty="0">
              <a:solidFill>
                <a:schemeClr val="tx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E24C91DD-CFC5-43FA-906D-E4A556FE7CFE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71364" y="1259127"/>
            <a:ext cx="5523529" cy="3935379"/>
            <a:chOff x="5807967" y="1259127"/>
            <a:chExt cx="5523529" cy="393537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795A7B5F-DCC0-43DA-BAF9-D517148FC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49" t="6141"/>
            <a:stretch/>
          </p:blipFill>
          <p:spPr>
            <a:xfrm>
              <a:off x="5807967" y="1700807"/>
              <a:ext cx="5523529" cy="349369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2B2A6DE-DEFA-458C-9268-A8D715F982C3}"/>
                </a:ext>
              </a:extLst>
            </p:cNvPr>
            <p:cNvSpPr/>
            <p:nvPr/>
          </p:nvSpPr>
          <p:spPr>
            <a:xfrm>
              <a:off x="6601851" y="1259127"/>
              <a:ext cx="393576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&lt; </a:t>
              </a:r>
              <a:r>
                <a:rPr lang="ko-KR" altLang="en-US" sz="1500" dirty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코로나 </a:t>
              </a:r>
              <a:r>
                <a:rPr lang="en-US" altLang="ko-KR" sz="15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19 </a:t>
              </a:r>
              <a:r>
                <a:rPr lang="ko-KR" altLang="en-US" sz="1500" dirty="0" smtClean="0">
                  <a:solidFill>
                    <a:srgbClr val="006584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이후 </a:t>
              </a:r>
              <a:r>
                <a:rPr lang="en-US" altLang="ko-KR" sz="15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Row Effects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</a:t>
              </a:r>
              <a:r>
                <a:rPr lang="en-US" altLang="ko-KR" sz="15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&gt;</a:t>
              </a:r>
              <a:endPara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EBC005B-C51D-4E07-BEC3-28DF16F9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1234067"/>
            <a:ext cx="4838388" cy="39604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06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정리 및 요약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시계열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분석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2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1412776"/>
            <a:ext cx="6158206" cy="3257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66" y="1434803"/>
            <a:ext cx="5706310" cy="325755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E3C0122-CA0C-409C-9822-B7C23C3B4D9F}"/>
              </a:ext>
            </a:extLst>
          </p:cNvPr>
          <p:cNvSpPr/>
          <p:nvPr/>
        </p:nvSpPr>
        <p:spPr>
          <a:xfrm>
            <a:off x="670287" y="1226442"/>
            <a:ext cx="2185353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7CEF230-D5E8-40A6-BD67-4065646597CA}"/>
              </a:ext>
            </a:extLst>
          </p:cNvPr>
          <p:cNvSpPr/>
          <p:nvPr/>
        </p:nvSpPr>
        <p:spPr>
          <a:xfrm>
            <a:off x="3478599" y="1226442"/>
            <a:ext cx="2185353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691377F-376A-4031-AE6E-246A93815C91}"/>
              </a:ext>
            </a:extLst>
          </p:cNvPr>
          <p:cNvSpPr/>
          <p:nvPr/>
        </p:nvSpPr>
        <p:spPr>
          <a:xfrm rot="5400000" flipV="1">
            <a:off x="2795096" y="2806249"/>
            <a:ext cx="553133" cy="28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878D772-F615-4C78-95E3-C5A220558B8A}"/>
              </a:ext>
            </a:extLst>
          </p:cNvPr>
          <p:cNvSpPr/>
          <p:nvPr/>
        </p:nvSpPr>
        <p:spPr>
          <a:xfrm rot="5400000" flipV="1">
            <a:off x="-44211" y="2806251"/>
            <a:ext cx="553133" cy="28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EC47319-4B0E-430C-94ED-0D1EFC5A740D}"/>
              </a:ext>
            </a:extLst>
          </p:cNvPr>
          <p:cNvSpPr/>
          <p:nvPr/>
        </p:nvSpPr>
        <p:spPr>
          <a:xfrm rot="10800000" flipV="1">
            <a:off x="1343472" y="4383345"/>
            <a:ext cx="505910" cy="31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Lag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D7B77780-586F-46C9-B7FB-B7AC2F023632}"/>
              </a:ext>
            </a:extLst>
          </p:cNvPr>
          <p:cNvSpPr/>
          <p:nvPr/>
        </p:nvSpPr>
        <p:spPr>
          <a:xfrm rot="10800000" flipV="1">
            <a:off x="4199417" y="4383345"/>
            <a:ext cx="505910" cy="31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Lag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B5A6CDF-F0CD-4EBD-B84A-F67698A4A304}"/>
              </a:ext>
            </a:extLst>
          </p:cNvPr>
          <p:cNvSpPr/>
          <p:nvPr/>
        </p:nvSpPr>
        <p:spPr>
          <a:xfrm>
            <a:off x="407368" y="5085184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코로나 </a:t>
            </a:r>
            <a:r>
              <a:rPr lang="en-US" altLang="ko-KR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19 </a:t>
            </a: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이전 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두</a:t>
            </a:r>
            <a:r>
              <a:rPr lang="en-US" altLang="ko-KR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변수의 </a:t>
            </a:r>
            <a:r>
              <a:rPr lang="en-US" altLang="ko-KR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en-US" altLang="ko-KR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CCF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를 확인한 결과 </a:t>
            </a:r>
            <a:endParaRPr lang="en-US" altLang="ko-KR" sz="23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같은 시점에서 </a:t>
            </a:r>
            <a:r>
              <a:rPr lang="ko-KR" altLang="en-US" sz="2300" dirty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매우 강한 </a:t>
            </a:r>
            <a:r>
              <a:rPr lang="ko-KR" altLang="en-US" sz="23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양의 상관관계</a:t>
            </a:r>
            <a:r>
              <a:rPr lang="ko-KR" altLang="en-US" sz="23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 </a:t>
            </a:r>
            <a:r>
              <a:rPr lang="ko-KR" altLang="en-US" sz="23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있다고 판단</a:t>
            </a:r>
            <a:endParaRPr lang="ko-KR" altLang="en-US" sz="2300" dirty="0">
              <a:solidFill>
                <a:schemeClr val="tx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0F9EE86-08EE-4148-AE33-531E4529E08D}"/>
              </a:ext>
            </a:extLst>
          </p:cNvPr>
          <p:cNvSpPr/>
          <p:nvPr/>
        </p:nvSpPr>
        <p:spPr>
          <a:xfrm>
            <a:off x="7429088" y="1226442"/>
            <a:ext cx="3240360" cy="52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&amp; 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관광객 수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CCF</a:t>
            </a:r>
            <a:r>
              <a:rPr lang="ko-KR" altLang="en-US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15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E041633-C558-43AD-A9DE-83B718C3755C}"/>
              </a:ext>
            </a:extLst>
          </p:cNvPr>
          <p:cNvSpPr/>
          <p:nvPr/>
        </p:nvSpPr>
        <p:spPr>
          <a:xfrm rot="5400000" flipV="1">
            <a:off x="5650908" y="2806250"/>
            <a:ext cx="553133" cy="28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ACF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7569853-43EC-4636-90A0-208CB5413EFF}"/>
              </a:ext>
            </a:extLst>
          </p:cNvPr>
          <p:cNvSpPr/>
          <p:nvPr/>
        </p:nvSpPr>
        <p:spPr>
          <a:xfrm rot="10800000" flipV="1">
            <a:off x="8830450" y="4410228"/>
            <a:ext cx="505910" cy="31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Lag</a:t>
            </a:r>
            <a:endParaRPr lang="ko-KR" altLang="en-US" sz="12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06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정리 및 요약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시계열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분석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56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3179676" y="762084"/>
            <a:ext cx="5832648" cy="794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철도 이용객 </a:t>
            </a:r>
            <a:r>
              <a:rPr lang="ko-KR" altLang="en-US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수 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~ log(</a:t>
            </a:r>
            <a:r>
              <a:rPr lang="ko-KR" altLang="en-US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 관광객 수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 </a:t>
            </a:r>
            <a:r>
              <a:rPr lang="ko-KR" altLang="en-US" sz="2000" dirty="0" smtClean="0">
                <a:solidFill>
                  <a:srgbClr val="00658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단순 선형회귀 </a:t>
            </a:r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06472" y="1547748"/>
            <a:ext cx="4766720" cy="3653647"/>
            <a:chOff x="1206472" y="1475740"/>
            <a:chExt cx="4766720" cy="3653647"/>
          </a:xfrm>
        </p:grpSpPr>
        <p:grpSp>
          <p:nvGrpSpPr>
            <p:cNvPr id="2" name="그룹 1"/>
            <p:cNvGrpSpPr/>
            <p:nvPr/>
          </p:nvGrpSpPr>
          <p:grpSpPr>
            <a:xfrm>
              <a:off x="1343472" y="1475740"/>
              <a:ext cx="4629720" cy="3653647"/>
              <a:chOff x="1343472" y="1475740"/>
              <a:chExt cx="4629720" cy="3653647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t="9594" b="2911"/>
              <a:stretch/>
            </p:blipFill>
            <p:spPr>
              <a:xfrm>
                <a:off x="1343472" y="1475740"/>
                <a:ext cx="4629720" cy="3587343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57D6E2E8-E81D-443A-8A87-AFBBC30B461D}"/>
                  </a:ext>
                </a:extLst>
              </p:cNvPr>
              <p:cNvSpPr/>
              <p:nvPr/>
            </p:nvSpPr>
            <p:spPr>
              <a:xfrm>
                <a:off x="2897905" y="4797152"/>
                <a:ext cx="1520854" cy="3322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 smtClean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log(</a:t>
                </a:r>
                <a:r>
                  <a:rPr lang="ko-KR" altLang="en-US" sz="1300" dirty="0" smtClean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총 관광객 수</a:t>
                </a:r>
                <a:r>
                  <a:rPr lang="en-US" altLang="ko-KR" sz="1300" dirty="0" smtClean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)</a:t>
                </a:r>
                <a:endParaRPr lang="ko-KR" altLang="en-US" sz="13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65AC4B07-3A6A-4F5D-A031-01D7E9F737BC}"/>
                </a:ext>
              </a:extLst>
            </p:cNvPr>
            <p:cNvSpPr/>
            <p:nvPr/>
          </p:nvSpPr>
          <p:spPr>
            <a:xfrm rot="16200000">
              <a:off x="421432" y="2989905"/>
              <a:ext cx="1844082" cy="274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철도 이용객 수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08459" y="1515030"/>
            <a:ext cx="4740069" cy="3786178"/>
            <a:chOff x="6108459" y="1443022"/>
            <a:chExt cx="4740069" cy="3786178"/>
          </a:xfrm>
        </p:grpSpPr>
        <p:sp>
          <p:nvSpPr>
            <p:cNvPr id="9" name="직사각형 8"/>
            <p:cNvSpPr/>
            <p:nvPr/>
          </p:nvSpPr>
          <p:spPr>
            <a:xfrm>
              <a:off x="6240016" y="1443022"/>
              <a:ext cx="4608512" cy="3194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Call:</a:t>
              </a:r>
            </a:p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lm(formula = </a:t>
              </a:r>
              <a:r>
                <a:rPr lang="en-US" altLang="ko-KR" sz="1100" dirty="0" err="1">
                  <a:latin typeface="a고딕14" panose="02020600000000000000" pitchFamily="18" charset="-127"/>
                  <a:ea typeface="a고딕14" panose="02020600000000000000" pitchFamily="18" charset="-127"/>
                </a:rPr>
                <a:t>sum_train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 ~ log(</a:t>
              </a:r>
              <a:r>
                <a:rPr lang="en-US" altLang="ko-KR" sz="1100" dirty="0" err="1">
                  <a:latin typeface="a고딕14" panose="02020600000000000000" pitchFamily="18" charset="-127"/>
                  <a:ea typeface="a고딕14" panose="02020600000000000000" pitchFamily="18" charset="-127"/>
                </a:rPr>
                <a:t>sum_travel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), data = </a:t>
              </a:r>
              <a:r>
                <a:rPr lang="en-US" altLang="ko-KR" sz="1100" dirty="0" err="1">
                  <a:latin typeface="a고딕14" panose="02020600000000000000" pitchFamily="18" charset="-127"/>
                  <a:ea typeface="a고딕14" panose="02020600000000000000" pitchFamily="18" charset="-127"/>
                </a:rPr>
                <a:t>wd_before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)</a:t>
              </a:r>
            </a:p>
            <a:p>
              <a:endPara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Residuals:</a:t>
              </a:r>
            </a:p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  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Min          1Q          Median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	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          3Q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         Max </a:t>
              </a:r>
              <a:endPara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-49994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   -18296        -151          16595       54759 </a:t>
              </a:r>
              <a:endPara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endPara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Coefficients:</a:t>
              </a:r>
            </a:p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               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          Estimate    Std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.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Error    t value    </a:t>
              </a:r>
              <a:r>
                <a:rPr lang="en-US" altLang="ko-KR" sz="1100" dirty="0" err="1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Pr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(&gt;|t|)    </a:t>
              </a:r>
            </a:p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(Intercept)     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    -850914     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135321 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    -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6.288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    9.85e-08 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***</a:t>
              </a:r>
            </a:p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log(</a:t>
              </a:r>
              <a:r>
                <a:rPr lang="en-US" altLang="ko-KR" sz="1100" dirty="0" err="1">
                  <a:latin typeface="a고딕14" panose="02020600000000000000" pitchFamily="18" charset="-127"/>
                  <a:ea typeface="a고딕14" panose="02020600000000000000" pitchFamily="18" charset="-127"/>
                </a:rPr>
                <a:t>sum_travel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) 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94725         10751        8.811       1.62e-11 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***</a:t>
              </a:r>
            </a:p>
            <a:p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---</a:t>
              </a:r>
            </a:p>
            <a:p>
              <a:r>
                <a:rPr lang="en-US" altLang="ko-KR" sz="1100" dirty="0" err="1">
                  <a:latin typeface="a고딕14" panose="02020600000000000000" pitchFamily="18" charset="-127"/>
                  <a:ea typeface="a고딕14" panose="02020600000000000000" pitchFamily="18" charset="-127"/>
                </a:rPr>
                <a:t>Signif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. codes:  0 ‘***’ 0.001 ‘**’ 0.01 ‘*’ 0.05 ‘.’ 0.1 ‘ ’ 1</a:t>
              </a:r>
            </a:p>
            <a:p>
              <a:endPara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Residual standard 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error :  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25030 on 47 degrees of freedom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highlight>
                    <a:srgbClr val="FFFF00"/>
                  </a:highlight>
                  <a:latin typeface="a고딕14" panose="02020600000000000000" pitchFamily="18" charset="-127"/>
                  <a:ea typeface="a고딕14" panose="02020600000000000000" pitchFamily="18" charset="-127"/>
                </a:rPr>
                <a:t>Multiple R-squared :  0.6229</a:t>
              </a: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,  Adjusted 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R-squared:  0.6148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F-statistic : </a:t>
              </a:r>
              <a:r>
                <a:rPr lang="en-US" altLang="ko-KR" sz="11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77.63 on 1 and 47 DF,  </a:t>
              </a:r>
              <a:r>
                <a:rPr lang="en-US" altLang="ko-KR" sz="1100" dirty="0">
                  <a:highlight>
                    <a:srgbClr val="FFFF00"/>
                  </a:highlight>
                  <a:latin typeface="a고딕14" panose="02020600000000000000" pitchFamily="18" charset="-127"/>
                  <a:ea typeface="a고딕14" panose="02020600000000000000" pitchFamily="18" charset="-127"/>
                </a:rPr>
                <a:t>p-value: 1.617e-11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/>
                <p:cNvSpPr/>
                <p:nvPr/>
              </p:nvSpPr>
              <p:spPr>
                <a:xfrm>
                  <a:off x="6108459" y="4629036"/>
                  <a:ext cx="4574073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2200" b="1" i="1" spc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고딕15" panose="02020600000000000000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sz="2200" b="1" i="1" spc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고딕15" panose="02020600000000000000" pitchFamily="18" charset="-127"/>
                              </a:rPr>
                              <m:t>𝒚</m:t>
                            </m:r>
                          </m:e>
                        </m:acc>
                        <m:r>
                          <a:rPr lang="en-US" altLang="ko-KR" sz="2200" b="1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고딕15" panose="02020600000000000000" pitchFamily="18" charset="-127"/>
                          </a:rPr>
                          <m:t>=−</m:t>
                        </m:r>
                        <m:r>
                          <a:rPr lang="en-US" altLang="ko-KR" sz="2200" b="1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고딕15" panose="02020600000000000000" pitchFamily="18" charset="-127"/>
                          </a:rPr>
                          <m:t>𝟖𝟓𝟎𝟗𝟏𝟒</m:t>
                        </m:r>
                        <m:r>
                          <a:rPr lang="en-US" altLang="ko-KR" sz="2200" b="1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고딕15" panose="02020600000000000000" pitchFamily="18" charset="-127"/>
                          </a:rPr>
                          <m:t>+</m:t>
                        </m:r>
                        <m:r>
                          <a:rPr lang="en-US" altLang="ko-KR" sz="2200" b="1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고딕15" panose="02020600000000000000" pitchFamily="18" charset="-127"/>
                          </a:rPr>
                          <m:t>𝟗𝟒𝟕𝟐𝟓</m:t>
                        </m:r>
                        <m:r>
                          <a:rPr lang="en-US" altLang="ko-KR" sz="2200" b="1" i="0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고딕15" panose="02020600000000000000" pitchFamily="18" charset="-127"/>
                          </a:rPr>
                          <m:t>∗</m:t>
                        </m:r>
                        <m:r>
                          <a:rPr lang="en-US" altLang="ko-KR" sz="2200" b="1" i="0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고딕15" panose="02020600000000000000" pitchFamily="18" charset="-127"/>
                          </a:rPr>
                          <m:t>𝐥𝐨𝐠</m:t>
                        </m:r>
                        <m:r>
                          <a:rPr lang="en-US" altLang="ko-KR" sz="2200" b="1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고딕15" panose="02020600000000000000" pitchFamily="18" charset="-127"/>
                          </a:rPr>
                          <m:t>⁡(</m:t>
                        </m:r>
                        <m:r>
                          <a:rPr lang="en-US" altLang="ko-KR" sz="2200" b="1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고딕15" panose="02020600000000000000" pitchFamily="18" charset="-127"/>
                          </a:rPr>
                          <m:t>𝒙</m:t>
                        </m:r>
                        <m:r>
                          <a:rPr lang="en-US" altLang="ko-KR" sz="2200" b="1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고딕15" panose="02020600000000000000" pitchFamily="18" charset="-127"/>
                          </a:rPr>
                          <m:t>)</m:t>
                        </m:r>
                      </m:oMath>
                    </m:oMathPara>
                  </a14:m>
                  <a:endParaRPr lang="en-US" altLang="ko-KR" sz="2200" b="1" spc="100" dirty="0">
                    <a:solidFill>
                      <a:schemeClr val="tx1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endParaRPr>
                </a:p>
              </p:txBody>
            </p:sp>
          </mc:Choice>
          <mc:Fallback xmlns="">
            <p:sp>
              <p:nvSpPr>
                <p:cNvPr id="13" name="직사각형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459" y="4629036"/>
                  <a:ext cx="4574073" cy="6001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CD4C24F-3916-40E7-82EA-C99B5748E9BB}"/>
              </a:ext>
            </a:extLst>
          </p:cNvPr>
          <p:cNvSpPr/>
          <p:nvPr/>
        </p:nvSpPr>
        <p:spPr>
          <a:xfrm>
            <a:off x="371364" y="5373216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코로나 </a:t>
            </a:r>
            <a:r>
              <a:rPr lang="en-US" altLang="ko-KR" sz="2300" dirty="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19 </a:t>
            </a:r>
            <a:r>
              <a:rPr lang="ko-KR" altLang="en-US" sz="2300" dirty="0">
                <a:solidFill>
                  <a:schemeClr val="tx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이후 데이터를 제외한 후 단순선형회귀분석 결과</a:t>
            </a:r>
          </a:p>
          <a:p>
            <a:pPr algn="ctr">
              <a:lnSpc>
                <a:spcPct val="150000"/>
              </a:lnSpc>
            </a:pPr>
            <a:r>
              <a:rPr lang="en-US" altLang="ko-KR" sz="2300" dirty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log(</a:t>
            </a:r>
            <a:r>
              <a:rPr lang="ko-KR" altLang="en-US" sz="2300" dirty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총 </a:t>
            </a:r>
            <a:r>
              <a:rPr lang="ko-KR" altLang="en-US" sz="23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관광객 </a:t>
            </a:r>
            <a:r>
              <a:rPr lang="ko-KR" altLang="en-US" sz="2300" dirty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수</a:t>
            </a:r>
            <a:r>
              <a:rPr lang="en-US" altLang="ko-KR" sz="2300" dirty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)</a:t>
            </a:r>
            <a:r>
              <a:rPr lang="ko-KR" altLang="en-US" sz="2300" dirty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가 증가함에 따라 철도 이용객 수 또한 </a:t>
            </a:r>
            <a:r>
              <a:rPr lang="ko-KR" altLang="en-US" sz="2300" dirty="0" smtClean="0">
                <a:solidFill>
                  <a:srgbClr val="006584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증가</a:t>
            </a:r>
            <a:endParaRPr lang="ko-KR" altLang="en-US" sz="2300" dirty="0">
              <a:solidFill>
                <a:srgbClr val="006584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24C91DD-CFC5-43FA-906D-E4A556FE7CFE}"/>
              </a:ext>
            </a:extLst>
          </p:cNvPr>
          <p:cNvCxnSpPr>
            <a:cxnSpLocks/>
          </p:cNvCxnSpPr>
          <p:nvPr/>
        </p:nvCxnSpPr>
        <p:spPr>
          <a:xfrm>
            <a:off x="275692" y="5373216"/>
            <a:ext cx="11640616" cy="0"/>
          </a:xfrm>
          <a:prstGeom prst="line">
            <a:avLst/>
          </a:prstGeom>
          <a:ln w="76200" cap="rnd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06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정리 및 요약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회귀 분석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05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85597" y="1096769"/>
            <a:ext cx="8820979" cy="523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Call: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lm(formula = sum_train ~ ., </a:t>
            </a:r>
            <a:endParaRPr lang="en-US" altLang="ko-KR" sz="12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data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= wd_before[(lm_tr.lts$residuals) &lt;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a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&amp; -b &lt; (lm_tr.lts$residuals), c(-1, -2, -3, -5, -9, -16)])</a:t>
            </a:r>
          </a:p>
          <a:p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Residuals: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Min       1Q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Median      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3Q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Max </a:t>
            </a:r>
          </a:p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-17156  -5389             -869           7545  15720</a:t>
            </a:r>
          </a:p>
          <a:p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Coefficients: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Estimate         Std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Error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t value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Pr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(&gt;|t|)  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(Intercept)                  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2.148e+05       1.512e+04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14.208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2.51e-14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강촌레일파크                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5.420e-01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2.540e-01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2.134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0.0417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김유정문학마을            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2.273e-01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9.815e-02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2.316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0.0281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*  </a:t>
            </a:r>
          </a:p>
          <a:p>
            <a:r>
              <a:rPr lang="ko-KR" altLang="en-US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남이섬유원지                </a:t>
            </a:r>
            <a:r>
              <a:rPr lang="en-US" altLang="ko-KR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         </a:t>
            </a:r>
            <a:r>
              <a:rPr lang="en-US" altLang="ko-KR" sz="1200" spc="100" dirty="0" smtClean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200" spc="100" dirty="0" smtClean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7.309e-02   5.479e-02   </a:t>
            </a:r>
            <a:r>
              <a:rPr lang="en-US" altLang="ko-KR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1.334   </a:t>
            </a:r>
            <a:r>
              <a:rPr lang="en-US" altLang="ko-KR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0.1930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막국수체험박물관        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1.617e+01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2.330e+00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-6.938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1.53e-07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애니메이션.박물관          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9.555e-01       2.024e-01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4.721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5.94e-05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제이드가든                   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7.120e-01       3.198e-01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2.227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0.0342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춘천에티오피아한국전참전기념관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3.237e+00       4.778e-01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6.775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2.34e-07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***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춘천지구전적기념관          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   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6.096e+00       1.325e+00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4.601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8.24e-05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***</a:t>
            </a:r>
          </a:p>
          <a:p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엘리시안강촌스키장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   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                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-1.642e-01     7.981e-02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2.058   </a:t>
            </a:r>
            <a:r>
              <a:rPr lang="en-US" altLang="ko-KR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	</a:t>
            </a:r>
            <a:r>
              <a:rPr lang="ko-KR" altLang="en-US" sz="1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0.0490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*  </a:t>
            </a:r>
          </a:p>
          <a:p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---</a:t>
            </a:r>
          </a:p>
          <a:p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Signif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codes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:  0 ‘***’ 0.001 ‘**’ 0.01 ‘*’ 0.05 ‘.’ 0.1 ‘ ’ 1</a:t>
            </a:r>
          </a:p>
          <a:p>
            <a:pPr algn="ctr">
              <a:lnSpc>
                <a:spcPct val="150000"/>
              </a:lnSpc>
            </a:pPr>
            <a:endParaRPr lang="en-US" altLang="ko-KR" sz="1200" spc="-1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1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Residual 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standard error: 9796 on </a:t>
            </a:r>
            <a:r>
              <a:rPr lang="ko-KR" altLang="en-US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28 degrees of freedom</a:t>
            </a:r>
            <a:endParaRPr lang="en-US" altLang="ko-KR" sz="1200" spc="100" dirty="0">
              <a:highlight>
                <a:srgbClr val="FFFF00"/>
              </a:highlight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1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Multiple 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R-squared:  </a:t>
            </a:r>
            <a:r>
              <a:rPr lang="ko-KR" altLang="en-US" sz="1200" spc="1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0.9568, </a:t>
            </a:r>
            <a:r>
              <a:rPr lang="ko-KR" altLang="en-US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Adjusted R-squared:  0.9429 </a:t>
            </a:r>
            <a:endParaRPr lang="en-US" altLang="ko-KR" sz="1200" spc="100" dirty="0" smtClean="0">
              <a:highlight>
                <a:srgbClr val="FFFF00"/>
              </a:highlight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1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F-statistic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: 68.86 on 9 and </a:t>
            </a:r>
            <a:r>
              <a:rPr lang="ko-KR" altLang="en-US" sz="1200" spc="1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28 </a:t>
            </a:r>
            <a:r>
              <a:rPr lang="ko-KR" altLang="en-US" sz="1200" spc="100" dirty="0">
                <a:latin typeface="a고딕14" panose="02020600000000000000" pitchFamily="18" charset="-127"/>
                <a:ea typeface="a고딕14" panose="02020600000000000000" pitchFamily="18" charset="-127"/>
              </a:rPr>
              <a:t>DF,  </a:t>
            </a:r>
            <a:r>
              <a:rPr lang="ko-KR" altLang="en-US" sz="1200" spc="100" dirty="0">
                <a:highlight>
                  <a:srgbClr val="FFFF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p-value: &lt; 2.2e-16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C1FD101-E448-4018-A7CE-62763A5F976F}"/>
              </a:ext>
            </a:extLst>
          </p:cNvPr>
          <p:cNvSpPr/>
          <p:nvPr/>
        </p:nvSpPr>
        <p:spPr>
          <a:xfrm>
            <a:off x="2699749" y="626689"/>
            <a:ext cx="6624736" cy="794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 smtClean="0">
                <a:solidFill>
                  <a:srgbClr val="2166A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최종</a:t>
            </a:r>
            <a:r>
              <a:rPr lang="ko-KR" altLang="en-US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다중선형회귀모형</a:t>
            </a:r>
            <a:r>
              <a:rPr lang="en-US" altLang="ko-KR" sz="2000" dirty="0" smtClean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&gt;</a:t>
            </a:r>
            <a:endParaRPr lang="ko-KR" altLang="en-US" sz="20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400256" y="1606835"/>
              <a:ext cx="3167594" cy="3980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42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752171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2251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ko-KR" altLang="en-US" sz="1400" b="0" strike="noStrike" dirty="0">
                            <a:solidFill>
                              <a:schemeClr val="tx1"/>
                            </a:solidFill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열차 이용객 수 </a:t>
                          </a: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(</a:t>
                          </a:r>
                          <a:r>
                            <a:rPr lang="en-US" altLang="ko-KR" sz="14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Sum_train</a:t>
                          </a: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)</a:t>
                          </a: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strike="noStrike" dirty="0">
                            <a:solidFill>
                              <a:schemeClr val="tx1"/>
                            </a:solidFill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강촌레일파크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국립춘천 박물관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김유정문학마을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남이섬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 유원지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막국수체험 박물관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물레길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애니메이션 박물관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제이드가든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 에티오피아 한국전 참전기념관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b="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춘천지구전적기념관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400" i="1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엘리시안강촌 스키장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630864"/>
                  </p:ext>
                </p:extLst>
              </p:nvPr>
            </p:nvGraphicFramePr>
            <p:xfrm>
              <a:off x="8400256" y="1606835"/>
              <a:ext cx="3167594" cy="39802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4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521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666176" b="-877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열차 이용객 수 </a:t>
                          </a: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(</a:t>
                          </a:r>
                          <a:r>
                            <a:rPr lang="en-US" altLang="ko-KR" sz="14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Sum_train</a:t>
                          </a: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)</a:t>
                          </a: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28302" r="-666176" b="-10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강촌레일파크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28302" r="-666176" b="-9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국립춘천 박물관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28302" r="-666176" b="-8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김유정문학마을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28302" r="-666176" b="-7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남이섬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 유원지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956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18519" r="-666176" b="-61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막국수체험 박물관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630189" r="-666176" b="-5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물레길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30189" r="-666176" b="-4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애니메이션 박물관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30189" r="-666176" b="-3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제이드가든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225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930189" r="-666176" b="-2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 에티오피아 한국전 참전기념관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2956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11111" r="-666176" b="-1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춘천지구전적기념관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2956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111111" r="-666176" b="-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: </a:t>
                          </a:r>
                          <a:r>
                            <a:rPr lang="ko-KR" altLang="en-US" sz="1400" b="0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a고딕15" panose="02020600000000000000" pitchFamily="18" charset="-127"/>
                              <a:ea typeface="a고딕15" panose="02020600000000000000" pitchFamily="18" charset="-127"/>
                            </a:rPr>
                            <a:t>엘리시안강촌 스키장</a:t>
                          </a:r>
                          <a:endParaRPr lang="en-US" altLang="ko-KR" sz="1400" b="0" strike="noStrike" dirty="0" smtClean="0">
                            <a:solidFill>
                              <a:schemeClr val="tx1"/>
                            </a:solidFill>
                            <a:effectLst/>
                            <a:latin typeface="a고딕15" panose="02020600000000000000" pitchFamily="18" charset="-127"/>
                            <a:ea typeface="a고딕15" panose="02020600000000000000" pitchFamily="18" charset="-127"/>
                          </a:endParaRPr>
                        </a:p>
                      </a:txBody>
                      <a:tcPr marL="0" marR="9525" marT="9525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6" name="직선 연결선 15"/>
          <p:cNvCxnSpPr/>
          <p:nvPr/>
        </p:nvCxnSpPr>
        <p:spPr>
          <a:xfrm>
            <a:off x="8412510" y="2492896"/>
            <a:ext cx="2088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412510" y="3789040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CD4C24F-3916-40E7-82EA-C99B5748E9BB}"/>
              </a:ext>
            </a:extLst>
          </p:cNvPr>
          <p:cNvSpPr/>
          <p:nvPr/>
        </p:nvSpPr>
        <p:spPr>
          <a:xfrm>
            <a:off x="371364" y="5373216"/>
            <a:ext cx="11449272" cy="123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300" dirty="0">
              <a:solidFill>
                <a:srgbClr val="006584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06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정리 및 요약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회귀 분석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3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191344" y="836712"/>
            <a:ext cx="432048" cy="0"/>
          </a:xfrm>
          <a:prstGeom prst="line">
            <a:avLst/>
          </a:prstGeom>
          <a:ln w="762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1078B05-912E-4B8B-8EFF-552897D4BC67}"/>
              </a:ext>
            </a:extLst>
          </p:cNvPr>
          <p:cNvCxnSpPr>
            <a:cxnSpLocks/>
          </p:cNvCxnSpPr>
          <p:nvPr/>
        </p:nvCxnSpPr>
        <p:spPr>
          <a:xfrm>
            <a:off x="0" y="6806560"/>
            <a:ext cx="12192000" cy="0"/>
          </a:xfrm>
          <a:prstGeom prst="line">
            <a:avLst/>
          </a:prstGeom>
          <a:ln w="152400">
            <a:solidFill>
              <a:srgbClr val="006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230125" y="836711"/>
            <a:ext cx="5731750" cy="5706693"/>
            <a:chOff x="191344" y="836711"/>
            <a:chExt cx="5731750" cy="570669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4" y="836711"/>
              <a:ext cx="5731750" cy="5706693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1518381">
              <a:off x="3998234" y="2020209"/>
              <a:ext cx="1847059" cy="913853"/>
            </a:xfrm>
            <a:prstGeom prst="ellipse">
              <a:avLst/>
            </a:prstGeom>
            <a:solidFill>
              <a:srgbClr val="00B050">
                <a:alpha val="10000"/>
              </a:srgbClr>
            </a:solidFill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20661322">
              <a:off x="3447534" y="3700405"/>
              <a:ext cx="2254145" cy="1097961"/>
            </a:xfrm>
            <a:prstGeom prst="ellipse">
              <a:avLst/>
            </a:prstGeom>
            <a:solidFill>
              <a:srgbClr val="FFFF00">
                <a:alpha val="10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586E2BC-33D5-43F8-A924-D669926DB248}"/>
                </a:ext>
              </a:extLst>
            </p:cNvPr>
            <p:cNvSpPr/>
            <p:nvPr/>
          </p:nvSpPr>
          <p:spPr>
            <a:xfrm rot="20661322">
              <a:off x="790180" y="2775189"/>
              <a:ext cx="1285093" cy="1001038"/>
            </a:xfrm>
            <a:prstGeom prst="ellipse">
              <a:avLst/>
            </a:prstGeom>
            <a:solidFill>
              <a:schemeClr val="accent5">
                <a:alpha val="10000"/>
              </a:schemeClr>
            </a:solidFill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2671" y="2761553"/>
            <a:ext cx="2952328" cy="13105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동계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- 12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1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동계 스포츠 관광객</a:t>
            </a:r>
            <a:r>
              <a:rPr lang="ko-KR" altLang="en-US" sz="1600" dirty="0" smtClean="0">
                <a:solidFill>
                  <a:schemeClr val="tx1"/>
                </a:solidFill>
              </a:rPr>
              <a:t>↑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100773" y="1201222"/>
            <a:ext cx="2952328" cy="13105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실외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</a:t>
            </a:r>
            <a:r>
              <a:rPr lang="en-US" altLang="ko-KR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5</a:t>
            </a:r>
            <a:r>
              <a:rPr lang="ko-KR" altLang="en-US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</a:t>
            </a:r>
            <a:r>
              <a:rPr lang="ko-KR" altLang="en-US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en-US" altLang="ko-KR" sz="1600" dirty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6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야외활동 하기 좋은 기온</a:t>
            </a:r>
            <a:endParaRPr lang="en-US" altLang="ko-KR" sz="1600" dirty="0" smtClean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100773" y="4240902"/>
            <a:ext cx="2952328" cy="131050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실내 관광지</a:t>
            </a:r>
            <a:endParaRPr lang="en-US" altLang="ko-KR" sz="2400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en-US" altLang="ko-KR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10</a:t>
            </a:r>
            <a:r>
              <a:rPr lang="ko-KR" altLang="en-US" dirty="0" smtClean="0">
                <a:solidFill>
                  <a:sysClr val="windowText" lastClr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월</a:t>
            </a:r>
            <a:endParaRPr lang="en-US" altLang="ko-KR" dirty="0" smtClean="0">
              <a:solidFill>
                <a:sysClr val="windowText" lastClr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-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비교적 선선하여 실내 선호</a:t>
            </a:r>
            <a:endParaRPr lang="ko-KR" altLang="en-US" sz="1600" dirty="0">
              <a:solidFill>
                <a:sysClr val="windowText" lastClr="000000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29" name="직선 연결선 28"/>
          <p:cNvCxnSpPr>
            <a:stCxn id="26" idx="3"/>
          </p:cNvCxnSpPr>
          <p:nvPr/>
        </p:nvCxnSpPr>
        <p:spPr>
          <a:xfrm flipV="1">
            <a:off x="3114999" y="3284984"/>
            <a:ext cx="737767" cy="13182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endCxn id="27" idx="1"/>
          </p:cNvCxnSpPr>
          <p:nvPr/>
        </p:nvCxnSpPr>
        <p:spPr>
          <a:xfrm flipV="1">
            <a:off x="8431102" y="1856474"/>
            <a:ext cx="669671" cy="3534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8" idx="1"/>
          </p:cNvCxnSpPr>
          <p:nvPr/>
        </p:nvCxnSpPr>
        <p:spPr>
          <a:xfrm>
            <a:off x="8361654" y="4509974"/>
            <a:ext cx="739119" cy="38618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419F8F-576C-4488-B3FF-6CDDBB6B919D}"/>
              </a:ext>
            </a:extLst>
          </p:cNvPr>
          <p:cNvSpPr/>
          <p:nvPr/>
        </p:nvSpPr>
        <p:spPr>
          <a:xfrm>
            <a:off x="0" y="-2"/>
            <a:ext cx="12192000" cy="105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6584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06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정리 및 요약 </a:t>
            </a:r>
            <a:r>
              <a:rPr lang="en-US" altLang="ko-KR" sz="2000" dirty="0" smtClean="0">
                <a:solidFill>
                  <a:schemeClr val="tx1"/>
                </a:solidFill>
                <a:latin typeface="a드림고딕6" panose="02020600000000000000" pitchFamily="18" charset="-127"/>
                <a:ea typeface="a드림고딕6" panose="02020600000000000000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주성분 분석</a:t>
            </a:r>
            <a:endParaRPr lang="ko-KR" altLang="en-US" sz="2000" dirty="0">
              <a:solidFill>
                <a:schemeClr val="tx1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6C58587-1B96-430D-9C9F-DAC3D6AEC0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EF823F0-C64B-426D-B19A-6A0D90FF69E0}"/>
              </a:ext>
            </a:extLst>
          </p:cNvPr>
          <p:cNvSpPr/>
          <p:nvPr/>
        </p:nvSpPr>
        <p:spPr>
          <a:xfrm>
            <a:off x="3539716" y="1268760"/>
            <a:ext cx="5112568" cy="432048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2E4770C-6EBC-4F02-BFFD-94D7896F984F}"/>
              </a:ext>
            </a:extLst>
          </p:cNvPr>
          <p:cNvSpPr/>
          <p:nvPr/>
        </p:nvSpPr>
        <p:spPr>
          <a:xfrm>
            <a:off x="3539716" y="1952836"/>
            <a:ext cx="5112568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THANK</a:t>
            </a:r>
          </a:p>
          <a:p>
            <a:pPr algn="ctr"/>
            <a:r>
              <a:rPr lang="en-US" altLang="ko-KR" sz="60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YOU</a:t>
            </a:r>
            <a:endParaRPr lang="ko-KR" altLang="en-US" sz="60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18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6003</TotalTime>
  <Words>5612</Words>
  <Application>Microsoft Office PowerPoint</Application>
  <PresentationFormat>와이드스크린</PresentationFormat>
  <Paragraphs>2318</Paragraphs>
  <Slides>95</Slides>
  <Notes>95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12" baseType="lpstr">
      <vt:lpstr>Cambria Math</vt:lpstr>
      <vt:lpstr>a고딕13</vt:lpstr>
      <vt:lpstr>Wingdings</vt:lpstr>
      <vt:lpstr>a시월구일굴림3</vt:lpstr>
      <vt:lpstr>a시월구일굴림2</vt:lpstr>
      <vt:lpstr>a고딕16</vt:lpstr>
      <vt:lpstr>A고딕15</vt:lpstr>
      <vt:lpstr>A고딕15</vt:lpstr>
      <vt:lpstr>a타이틀고딕3</vt:lpstr>
      <vt:lpstr>맑은 고딕</vt:lpstr>
      <vt:lpstr>a로케트</vt:lpstr>
      <vt:lpstr>a고딕14</vt:lpstr>
      <vt:lpstr>a드림고딕5</vt:lpstr>
      <vt:lpstr>a드림고딕6</vt:lpstr>
      <vt:lpstr>a고딕17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ISO1</cp:lastModifiedBy>
  <cp:revision>1499</cp:revision>
  <dcterms:created xsi:type="dcterms:W3CDTF">2018-12-02T10:25:36Z</dcterms:created>
  <dcterms:modified xsi:type="dcterms:W3CDTF">2021-05-31T11:25:09Z</dcterms:modified>
</cp:coreProperties>
</file>